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58" r:id="rId4"/>
    <p:sldId id="271" r:id="rId5"/>
    <p:sldId id="266" r:id="rId6"/>
    <p:sldId id="278" r:id="rId7"/>
    <p:sldId id="264" r:id="rId8"/>
    <p:sldId id="268" r:id="rId9"/>
    <p:sldId id="269" r:id="rId10"/>
    <p:sldId id="270" r:id="rId11"/>
    <p:sldId id="282" r:id="rId12"/>
    <p:sldId id="276" r:id="rId13"/>
    <p:sldId id="279" r:id="rId14"/>
    <p:sldId id="277" r:id="rId1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1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10" autoAdjust="0"/>
    <p:restoredTop sz="94591" autoAdjust="0"/>
  </p:normalViewPr>
  <p:slideViewPr>
    <p:cSldViewPr>
      <p:cViewPr>
        <p:scale>
          <a:sx n="75" d="100"/>
          <a:sy n="75" d="100"/>
        </p:scale>
        <p:origin x="-58" y="-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147ECF0C-2C40-4571-B63B-064D3373F43B}" type="datetimeFigureOut">
              <a:rPr lang="en-CA" smtClean="0"/>
              <a:t>11/04/2016</a:t>
            </a:fld>
            <a:endParaRPr lang="en-CA"/>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DACDE1AD-A644-409B-9F90-F137B96D4265}" type="slidenum">
              <a:rPr lang="en-CA" smtClean="0"/>
              <a:t>‹#›</a:t>
            </a:fld>
            <a:endParaRPr lang="en-CA"/>
          </a:p>
        </p:txBody>
      </p:sp>
    </p:spTree>
    <p:extLst>
      <p:ext uri="{BB962C8B-B14F-4D97-AF65-F5344CB8AC3E}">
        <p14:creationId xmlns:p14="http://schemas.microsoft.com/office/powerpoint/2010/main" val="3265359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D1BE97D3-AED0-4B39-8426-B26F7C596D97}" type="datetimeFigureOut">
              <a:rPr lang="en-CA" smtClean="0"/>
              <a:t>11/04/2016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3807281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BE97D3-AED0-4B39-8426-B26F7C596D97}" type="datetimeFigureOut">
              <a:rPr lang="en-CA" smtClean="0"/>
              <a:t>11/04/2016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236208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BE97D3-AED0-4B39-8426-B26F7C596D97}" type="datetimeFigureOut">
              <a:rPr lang="en-CA" smtClean="0"/>
              <a:t>11/04/2016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1387857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D1BE97D3-AED0-4B39-8426-B26F7C596D97}" type="datetimeFigureOut">
              <a:rPr lang="en-CA" smtClean="0"/>
              <a:t>11/04/2016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2711368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D1BE97D3-AED0-4B39-8426-B26F7C596D97}" type="datetimeFigureOut">
              <a:rPr lang="en-CA" smtClean="0"/>
              <a:t>11/04/2016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67153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D1BE97D3-AED0-4B39-8426-B26F7C596D97}" type="datetimeFigureOut">
              <a:rPr lang="en-CA" smtClean="0"/>
              <a:t>11/04/2016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3358660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E97D3-AED0-4B39-8426-B26F7C596D97}" type="datetimeFigureOut">
              <a:rPr lang="en-CA" smtClean="0"/>
              <a:t>11/04/2016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3001471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BE97D3-AED0-4B39-8426-B26F7C596D97}" type="datetimeFigureOut">
              <a:rPr lang="en-CA" smtClean="0"/>
              <a:t>11/04/2016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488269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BE97D3-AED0-4B39-8426-B26F7C596D97}" type="datetimeFigureOut">
              <a:rPr lang="en-CA" smtClean="0"/>
              <a:t>11/04/2016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4250265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BE97D3-AED0-4B39-8426-B26F7C596D97}" type="datetimeFigureOut">
              <a:rPr lang="en-CA" smtClean="0"/>
              <a:t>11/04/2016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3067176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BE97D3-AED0-4B39-8426-B26F7C596D97}" type="datetimeFigureOut">
              <a:rPr lang="en-CA" smtClean="0"/>
              <a:t>11/04/2016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2A844BF-A8CC-4711-8339-AA280CB77C22}" type="slidenum">
              <a:rPr lang="en-CA" smtClean="0"/>
              <a:t>‹#›</a:t>
            </a:fld>
            <a:endParaRPr lang="en-CA"/>
          </a:p>
        </p:txBody>
      </p:sp>
    </p:spTree>
    <p:extLst>
      <p:ext uri="{BB962C8B-B14F-4D97-AF65-F5344CB8AC3E}">
        <p14:creationId xmlns:p14="http://schemas.microsoft.com/office/powerpoint/2010/main" val="2627366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E97D3-AED0-4B39-8426-B26F7C596D97}" type="datetimeFigureOut">
              <a:rPr lang="en-CA" smtClean="0"/>
              <a:t>11/04/2016</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844BF-A8CC-4711-8339-AA280CB77C22}" type="slidenum">
              <a:rPr lang="en-CA" smtClean="0"/>
              <a:t>‹#›</a:t>
            </a:fld>
            <a:endParaRPr lang="en-CA"/>
          </a:p>
        </p:txBody>
      </p:sp>
    </p:spTree>
    <p:extLst>
      <p:ext uri="{BB962C8B-B14F-4D97-AF65-F5344CB8AC3E}">
        <p14:creationId xmlns:p14="http://schemas.microsoft.com/office/powerpoint/2010/main" val="8162480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cid:image003.png@01D08986.5F8EC74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jon.collins@Parkinson.ca" TargetMode="External"/><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hyperlink" Target="https://form.jotform.com/60946426929266"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2003425"/>
          </a:xfrm>
        </p:spPr>
        <p:txBody>
          <a:bodyPr>
            <a:normAutofit/>
          </a:bodyPr>
          <a:lstStyle/>
          <a:p>
            <a:r>
              <a:rPr lang="en-CA" sz="4000" b="1" dirty="0" smtClean="0">
                <a:solidFill>
                  <a:schemeClr val="bg1"/>
                </a:solidFill>
                <a:latin typeface="Arial" panose="020B0604020202020204" pitchFamily="34" charset="0"/>
                <a:cs typeface="Arial" panose="020B0604020202020204" pitchFamily="34" charset="0"/>
              </a:rPr>
              <a:t>Cause Marketing Relationships</a:t>
            </a:r>
            <a:endParaRPr lang="en-CA"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4984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DEMOGRAPHICS</a:t>
            </a:r>
            <a:endParaRPr lang="en-CA" sz="32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685800" y="1555552"/>
            <a:ext cx="3581400" cy="4616648"/>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t>17% of participants identify as having Parkinson’s disease</a:t>
            </a:r>
          </a:p>
          <a:p>
            <a:pPr marL="742950" lvl="1" indent="-285750">
              <a:buFont typeface="Arial" panose="020B0604020202020204" pitchFamily="34" charset="0"/>
              <a:buChar char="•"/>
            </a:pPr>
            <a:r>
              <a:rPr lang="en-CA" sz="1400" dirty="0" smtClean="0"/>
              <a:t>83% of participants are caregivers, spouses, adult children, grandchildren and friends</a:t>
            </a:r>
          </a:p>
          <a:p>
            <a:pPr marL="285750" indent="-285750">
              <a:buFont typeface="Arial" panose="020B0604020202020204" pitchFamily="34" charset="0"/>
              <a:buChar char="•"/>
            </a:pPr>
            <a:r>
              <a:rPr lang="en-CA" sz="1400" dirty="0" smtClean="0"/>
              <a:t>64% of participants are females</a:t>
            </a:r>
          </a:p>
          <a:p>
            <a:pPr marL="742950" lvl="1" indent="-285750">
              <a:buFont typeface="Arial" panose="020B0604020202020204" pitchFamily="34" charset="0"/>
              <a:buChar char="•"/>
            </a:pPr>
            <a:r>
              <a:rPr lang="en-CA" sz="1400" dirty="0" smtClean="0"/>
              <a:t>33% are females aged 26-55; largely composed of adult children of people living with Parkinson’s</a:t>
            </a:r>
          </a:p>
          <a:p>
            <a:pPr marL="285750" indent="-285750">
              <a:buFont typeface="Arial" panose="020B0604020202020204" pitchFamily="34" charset="0"/>
              <a:buChar char="•"/>
            </a:pPr>
            <a:r>
              <a:rPr lang="en-CA" sz="1400" dirty="0" smtClean="0"/>
              <a:t>Most successful fundraising participants are males aged 56-64 and 65+</a:t>
            </a:r>
          </a:p>
          <a:p>
            <a:pPr marL="742950" lvl="1" indent="-285750">
              <a:buFont typeface="Arial" panose="020B0604020202020204" pitchFamily="34" charset="0"/>
              <a:buChar char="•"/>
            </a:pPr>
            <a:r>
              <a:rPr lang="en-CA" sz="1400" dirty="0" smtClean="0"/>
              <a:t>They are also the most engaged online users, receiving 2x as many gifts and sending 4x as many emails through our system</a:t>
            </a:r>
            <a:endParaRPr lang="en-CA" sz="1400" dirty="0"/>
          </a:p>
          <a:p>
            <a:pPr marL="285750" indent="-285750">
              <a:buFont typeface="Arial" panose="020B0604020202020204" pitchFamily="34" charset="0"/>
              <a:buChar char="•"/>
            </a:pPr>
            <a:r>
              <a:rPr lang="en-CA" sz="1400" dirty="0" smtClean="0"/>
              <a:t>Participation is urban concentrated; with 49.8% of walkers engaging in the seven largest of 66 walks</a:t>
            </a:r>
          </a:p>
          <a:p>
            <a:pPr marL="742950" lvl="1" indent="-285750">
              <a:buFont typeface="Arial" panose="020B0604020202020204" pitchFamily="34" charset="0"/>
              <a:buChar char="•"/>
            </a:pPr>
            <a:r>
              <a:rPr lang="en-CA" sz="1400" dirty="0" smtClean="0"/>
              <a:t>Toronto, Winnipeg, Saskatoon, Ottawa Montreal, Vaughan, Burlington</a:t>
            </a:r>
          </a:p>
        </p:txBody>
      </p:sp>
      <p:sp>
        <p:nvSpPr>
          <p:cNvPr id="5" name="TextBox 4"/>
          <p:cNvSpPr txBox="1"/>
          <p:nvPr/>
        </p:nvSpPr>
        <p:spPr>
          <a:xfrm>
            <a:off x="4876800" y="1600200"/>
            <a:ext cx="3429000" cy="3970318"/>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t>Results below from a donor survey consisting of 1163 responses</a:t>
            </a:r>
          </a:p>
          <a:p>
            <a:pPr marL="285750" indent="-285750">
              <a:buFont typeface="Arial" panose="020B0604020202020204" pitchFamily="34" charset="0"/>
              <a:buChar char="•"/>
            </a:pPr>
            <a:r>
              <a:rPr lang="en-CA" sz="1400" dirty="0" smtClean="0"/>
              <a:t>Our supporters have a tight cause affinity</a:t>
            </a:r>
          </a:p>
          <a:p>
            <a:pPr marL="742950" lvl="1" indent="-285750">
              <a:buFont typeface="Arial" panose="020B0604020202020204" pitchFamily="34" charset="0"/>
              <a:buChar char="•"/>
            </a:pPr>
            <a:r>
              <a:rPr lang="en-CA" sz="1400" dirty="0" smtClean="0"/>
              <a:t>36.46% of supporters list living with Parkinson’s as the reason for supporting the organization</a:t>
            </a:r>
          </a:p>
          <a:p>
            <a:pPr marL="742950" lvl="1" indent="-285750">
              <a:buFont typeface="Arial" panose="020B0604020202020204" pitchFamily="34" charset="0"/>
              <a:buChar char="•"/>
            </a:pPr>
            <a:r>
              <a:rPr lang="en-CA" sz="1400" dirty="0" smtClean="0"/>
              <a:t>An additional 32.76% list having a family member with Parkinson’s as their main reason</a:t>
            </a:r>
          </a:p>
          <a:p>
            <a:pPr marL="285750" indent="-285750">
              <a:buFont typeface="Arial" panose="020B0604020202020204" pitchFamily="34" charset="0"/>
              <a:buChar char="•"/>
            </a:pPr>
            <a:r>
              <a:rPr lang="en-CA" sz="1400" dirty="0" smtClean="0"/>
              <a:t>60.7% of our non-retired supporters work at an executive/ownership level or are employed as a professional (teacher, academic, physician)</a:t>
            </a:r>
          </a:p>
          <a:p>
            <a:pPr marL="285750" indent="-285750">
              <a:buFont typeface="Arial" panose="020B0604020202020204" pitchFamily="34" charset="0"/>
              <a:buChar char="•"/>
            </a:pPr>
            <a:r>
              <a:rPr lang="en-CA" sz="1400" dirty="0" smtClean="0"/>
              <a:t>Our supporters are educated; 81.99% have at least one post-secondary degree</a:t>
            </a:r>
          </a:p>
          <a:p>
            <a:pPr marL="285750" indent="-285750">
              <a:buFont typeface="Arial" panose="020B0604020202020204" pitchFamily="34" charset="0"/>
              <a:buChar char="•"/>
            </a:pPr>
            <a:r>
              <a:rPr lang="en-CA" sz="1400" dirty="0"/>
              <a:t>68.90% are </a:t>
            </a:r>
            <a:r>
              <a:rPr lang="en-CA" sz="1400" dirty="0" smtClean="0"/>
              <a:t>married</a:t>
            </a:r>
          </a:p>
          <a:p>
            <a:pPr marL="285750" indent="-285750">
              <a:buFont typeface="Arial" panose="020B0604020202020204" pitchFamily="34" charset="0"/>
              <a:buChar char="•"/>
            </a:pPr>
            <a:endParaRPr lang="en-CA" sz="1400" dirty="0" smtClean="0"/>
          </a:p>
        </p:txBody>
      </p:sp>
      <p:sp>
        <p:nvSpPr>
          <p:cNvPr id="6" name="TextBox 5"/>
          <p:cNvSpPr txBox="1"/>
          <p:nvPr/>
        </p:nvSpPr>
        <p:spPr>
          <a:xfrm>
            <a:off x="762000" y="838200"/>
            <a:ext cx="3581400" cy="646331"/>
          </a:xfrm>
          <a:prstGeom prst="rect">
            <a:avLst/>
          </a:prstGeom>
          <a:noFill/>
        </p:spPr>
        <p:txBody>
          <a:bodyPr wrap="square" rtlCol="0">
            <a:spAutoFit/>
          </a:bodyPr>
          <a:lstStyle/>
          <a:p>
            <a:r>
              <a:rPr lang="en-CA" dirty="0" smtClean="0"/>
              <a:t>SuperWalk Participants,</a:t>
            </a:r>
          </a:p>
          <a:p>
            <a:r>
              <a:rPr lang="en-CA" dirty="0" smtClean="0"/>
              <a:t>Our National Fundraising Event</a:t>
            </a:r>
            <a:endParaRPr lang="en-CA" dirty="0"/>
          </a:p>
        </p:txBody>
      </p:sp>
      <p:sp>
        <p:nvSpPr>
          <p:cNvPr id="7" name="TextBox 6"/>
          <p:cNvSpPr txBox="1"/>
          <p:nvPr/>
        </p:nvSpPr>
        <p:spPr>
          <a:xfrm>
            <a:off x="4800600" y="838200"/>
            <a:ext cx="3581400" cy="646331"/>
          </a:xfrm>
          <a:prstGeom prst="rect">
            <a:avLst/>
          </a:prstGeom>
          <a:noFill/>
        </p:spPr>
        <p:txBody>
          <a:bodyPr wrap="square" rtlCol="0">
            <a:spAutoFit/>
          </a:bodyPr>
          <a:lstStyle/>
          <a:p>
            <a:r>
              <a:rPr lang="en-CA" dirty="0" smtClean="0"/>
              <a:t>Parkinson Canada,</a:t>
            </a:r>
          </a:p>
          <a:p>
            <a:r>
              <a:rPr lang="en-CA" dirty="0" smtClean="0"/>
              <a:t>Full  Constituency</a:t>
            </a:r>
          </a:p>
        </p:txBody>
      </p:sp>
    </p:spTree>
    <p:extLst>
      <p:ext uri="{BB962C8B-B14F-4D97-AF65-F5344CB8AC3E}">
        <p14:creationId xmlns:p14="http://schemas.microsoft.com/office/powerpoint/2010/main" val="1414699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BESPOKE RECOGNITION OPPORTUNITIES</a:t>
            </a:r>
            <a:endParaRPr lang="en-CA" sz="32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762000" y="1371600"/>
            <a:ext cx="7194376" cy="4401205"/>
          </a:xfrm>
          <a:prstGeom prst="rect">
            <a:avLst/>
          </a:prstGeom>
          <a:noFill/>
        </p:spPr>
        <p:txBody>
          <a:bodyPr wrap="square" rtlCol="0">
            <a:spAutoFit/>
          </a:bodyPr>
          <a:lstStyle/>
          <a:p>
            <a:r>
              <a:rPr lang="en-CA" sz="2000" dirty="0"/>
              <a:t>We </a:t>
            </a:r>
            <a:r>
              <a:rPr lang="en-CA" sz="2000" dirty="0" smtClean="0"/>
              <a:t>work to </a:t>
            </a:r>
            <a:r>
              <a:rPr lang="en-CA" sz="2000" dirty="0"/>
              <a:t>develop </a:t>
            </a:r>
            <a:r>
              <a:rPr lang="en-CA" sz="2000" dirty="0" smtClean="0"/>
              <a:t>strong relationships with </a:t>
            </a:r>
            <a:r>
              <a:rPr lang="en-CA" sz="2000" dirty="0"/>
              <a:t>our </a:t>
            </a:r>
            <a:r>
              <a:rPr lang="en-CA" sz="2000" dirty="0" smtClean="0"/>
              <a:t>cause marketing partners by </a:t>
            </a:r>
            <a:r>
              <a:rPr lang="en-CA" sz="2000" dirty="0"/>
              <a:t>offering a tailored approach. </a:t>
            </a:r>
            <a:r>
              <a:rPr lang="en-CA" sz="2000" dirty="0" smtClean="0"/>
              <a:t>All cause related marketing and sponsorship </a:t>
            </a:r>
            <a:r>
              <a:rPr lang="en-CA" sz="2000" dirty="0"/>
              <a:t>packages can be </a:t>
            </a:r>
            <a:r>
              <a:rPr lang="en-CA" sz="2000" dirty="0" smtClean="0"/>
              <a:t>designed to </a:t>
            </a:r>
            <a:r>
              <a:rPr lang="en-CA" sz="2000" dirty="0"/>
              <a:t>meet your marketing and business objectives</a:t>
            </a:r>
            <a:r>
              <a:rPr lang="en-CA" sz="2000" dirty="0" smtClean="0"/>
              <a:t>. To ensure </a:t>
            </a:r>
            <a:r>
              <a:rPr lang="en-CA" sz="2000" dirty="0"/>
              <a:t>you get the maximum benefit from your </a:t>
            </a:r>
            <a:r>
              <a:rPr lang="en-CA" sz="2000" dirty="0" smtClean="0"/>
              <a:t>investment we will design </a:t>
            </a:r>
            <a:r>
              <a:rPr lang="en-CA" sz="2000" dirty="0"/>
              <a:t>a bespoke </a:t>
            </a:r>
            <a:r>
              <a:rPr lang="en-CA" sz="2000" dirty="0" smtClean="0"/>
              <a:t>benefits package that </a:t>
            </a:r>
            <a:r>
              <a:rPr lang="en-CA" sz="2000" dirty="0"/>
              <a:t>exactly meets your needs. </a:t>
            </a:r>
            <a:endParaRPr lang="en-CA" sz="2000" dirty="0" smtClean="0"/>
          </a:p>
          <a:p>
            <a:endParaRPr lang="en-CA" sz="2000" dirty="0"/>
          </a:p>
          <a:p>
            <a:r>
              <a:rPr lang="en-CA" sz="2000" dirty="0" smtClean="0"/>
              <a:t>Whether </a:t>
            </a:r>
            <a:r>
              <a:rPr lang="en-CA" sz="2000" dirty="0"/>
              <a:t>you are interested in networking </a:t>
            </a:r>
            <a:r>
              <a:rPr lang="en-CA" sz="2000" dirty="0" smtClean="0"/>
              <a:t>opportunities, </a:t>
            </a:r>
            <a:r>
              <a:rPr lang="en-CA" sz="2000" dirty="0"/>
              <a:t>direct </a:t>
            </a:r>
            <a:r>
              <a:rPr lang="en-CA" sz="2000" dirty="0" smtClean="0"/>
              <a:t>marketing, brand visibility, strategic partnerships and/or unique opportunities for promotions and marketing – </a:t>
            </a:r>
            <a:r>
              <a:rPr lang="en-CA" sz="2000" dirty="0"/>
              <a:t>we have a package </a:t>
            </a:r>
            <a:r>
              <a:rPr lang="en-CA" sz="2000" dirty="0" smtClean="0"/>
              <a:t>that will work for you.</a:t>
            </a:r>
            <a:r>
              <a:rPr lang="en-CA" sz="2000" dirty="0"/>
              <a:t> </a:t>
            </a:r>
            <a:endParaRPr lang="en-CA" sz="2000" dirty="0" smtClean="0"/>
          </a:p>
          <a:p>
            <a:endParaRPr lang="en-CA" sz="2000" dirty="0" smtClean="0"/>
          </a:p>
          <a:p>
            <a:endParaRPr lang="en-CA" sz="2000" dirty="0"/>
          </a:p>
          <a:p>
            <a:pPr marL="342900" indent="-342900">
              <a:buFont typeface="Arial" panose="020B0604020202020204" pitchFamily="34" charset="0"/>
              <a:buChar char="•"/>
            </a:pPr>
            <a:endParaRPr lang="en-CA" sz="2000" dirty="0"/>
          </a:p>
        </p:txBody>
      </p:sp>
    </p:spTree>
    <p:extLst>
      <p:ext uri="{BB962C8B-B14F-4D97-AF65-F5344CB8AC3E}">
        <p14:creationId xmlns:p14="http://schemas.microsoft.com/office/powerpoint/2010/main" val="3299411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IMAGINE CANADA ACCREDITATION</a:t>
            </a:r>
            <a:endParaRPr lang="en-CA" sz="32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762000" y="1371600"/>
            <a:ext cx="7194376" cy="4401205"/>
          </a:xfrm>
          <a:prstGeom prst="rect">
            <a:avLst/>
          </a:prstGeom>
          <a:noFill/>
        </p:spPr>
        <p:txBody>
          <a:bodyPr wrap="square" rtlCol="0">
            <a:spAutoFit/>
          </a:bodyPr>
          <a:lstStyle/>
          <a:p>
            <a:r>
              <a:rPr lang="en-US" sz="2000" dirty="0"/>
              <a:t>Since 1965, we have uniquely served as the voice of Canadians living with Parkinson’s disease.  Helping to provide answers, offer support, advocate, fund essential research, and educate medical professionals and the public alike.  Continually working to ensure the needs of those living with and affected by Parkinson’s disease are addressed, we provide hope for a brighter future.</a:t>
            </a:r>
            <a:endParaRPr lang="en-CA" sz="2000" dirty="0"/>
          </a:p>
          <a:p>
            <a:r>
              <a:rPr lang="en-US" sz="2000" dirty="0"/>
              <a:t> </a:t>
            </a:r>
            <a:endParaRPr lang="en-CA" sz="2000" dirty="0"/>
          </a:p>
          <a:p>
            <a:r>
              <a:rPr lang="en-US" sz="2000" dirty="0"/>
              <a:t>Parkinson Canada is one of just over 150 charities accredited by the Imagine Canada’s Standards program, recognizing a quality of excellence in our governance, financial accountability and transparency. </a:t>
            </a:r>
            <a:endParaRPr lang="en-CA" sz="2000" dirty="0"/>
          </a:p>
          <a:p>
            <a:endParaRPr lang="en-CA" sz="2000" dirty="0" smtClean="0"/>
          </a:p>
          <a:p>
            <a:endParaRPr lang="en-CA" sz="2000" dirty="0"/>
          </a:p>
          <a:p>
            <a:pPr marL="342900" indent="-342900">
              <a:buFont typeface="Arial" panose="020B0604020202020204" pitchFamily="34" charset="0"/>
              <a:buChar char="•"/>
            </a:pPr>
            <a:endParaRPr lang="en-CA" sz="2000" dirty="0"/>
          </a:p>
        </p:txBody>
      </p:sp>
      <p:pic>
        <p:nvPicPr>
          <p:cNvPr id="5" name="Picture 4" descr="cid:image003.png@01D08986.5F8EC74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248400" y="4724399"/>
            <a:ext cx="1524000" cy="1048405"/>
          </a:xfrm>
          <a:prstGeom prst="rect">
            <a:avLst/>
          </a:prstGeom>
          <a:noFill/>
          <a:ln>
            <a:noFill/>
          </a:ln>
        </p:spPr>
      </p:pic>
    </p:spTree>
    <p:extLst>
      <p:ext uri="{BB962C8B-B14F-4D97-AF65-F5344CB8AC3E}">
        <p14:creationId xmlns:p14="http://schemas.microsoft.com/office/powerpoint/2010/main" val="36085508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FOR MORE INFORMATION</a:t>
            </a:r>
            <a:endParaRPr lang="en-CA" sz="32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1146048" y="1905000"/>
            <a:ext cx="6732240" cy="2862322"/>
          </a:xfrm>
          <a:prstGeom prst="rect">
            <a:avLst/>
          </a:prstGeom>
          <a:noFill/>
        </p:spPr>
        <p:txBody>
          <a:bodyPr wrap="square" rtlCol="0">
            <a:spAutoFit/>
          </a:bodyPr>
          <a:lstStyle/>
          <a:p>
            <a:r>
              <a:rPr lang="en-CA" b="1" dirty="0" smtClean="0"/>
              <a:t>For more information about Canada-wide cause marketing, corporate donations and partnership opportunities:</a:t>
            </a:r>
            <a:endParaRPr lang="en-CA" dirty="0"/>
          </a:p>
          <a:p>
            <a:r>
              <a:rPr lang="en-CA" dirty="0"/>
              <a:t>Jon Collins</a:t>
            </a:r>
            <a:r>
              <a:rPr lang="en-CA" dirty="0" smtClean="0"/>
              <a:t>, </a:t>
            </a:r>
            <a:r>
              <a:rPr lang="en-US" dirty="0"/>
              <a:t>Senior Manager, Events and Partnerships </a:t>
            </a:r>
            <a:r>
              <a:rPr lang="fr-FR" dirty="0" smtClean="0">
                <a:hlinkClick r:id="rId3"/>
              </a:rPr>
              <a:t>jon</a:t>
            </a:r>
            <a:r>
              <a:rPr lang="fr-FR" u="sng" dirty="0" smtClean="0">
                <a:hlinkClick r:id="rId3"/>
              </a:rPr>
              <a:t>.collins@Parkinson.ca</a:t>
            </a:r>
            <a:r>
              <a:rPr lang="en-CA" dirty="0"/>
              <a:t> </a:t>
            </a:r>
            <a:r>
              <a:rPr lang="fr-FR" dirty="0"/>
              <a:t>| t</a:t>
            </a:r>
            <a:r>
              <a:rPr lang="fr-FR" dirty="0" smtClean="0"/>
              <a:t>: </a:t>
            </a:r>
            <a:r>
              <a:rPr lang="en-US" dirty="0" smtClean="0"/>
              <a:t>416-227-3370</a:t>
            </a:r>
            <a:br>
              <a:rPr lang="en-US" dirty="0" smtClean="0"/>
            </a:br>
            <a:endParaRPr lang="fr-FR" u="sng" dirty="0" smtClean="0"/>
          </a:p>
          <a:p>
            <a:r>
              <a:rPr lang="fr-FR" u="sng" dirty="0" smtClean="0"/>
              <a:t>How </a:t>
            </a:r>
            <a:r>
              <a:rPr lang="fr-FR" u="sng" dirty="0" err="1" smtClean="0"/>
              <a:t>can</a:t>
            </a:r>
            <a:r>
              <a:rPr lang="fr-FR" u="sng" dirty="0" smtClean="0"/>
              <a:t> </a:t>
            </a:r>
            <a:r>
              <a:rPr lang="fr-FR" u="sng" dirty="0" err="1" smtClean="0"/>
              <a:t>we</a:t>
            </a:r>
            <a:r>
              <a:rPr lang="fr-FR" u="sng" dirty="0" smtClean="0"/>
              <a:t> </a:t>
            </a:r>
            <a:r>
              <a:rPr lang="fr-FR" u="sng" dirty="0" err="1" smtClean="0"/>
              <a:t>work</a:t>
            </a:r>
            <a:r>
              <a:rPr lang="fr-FR" u="sng" dirty="0" smtClean="0"/>
              <a:t> </a:t>
            </a:r>
            <a:r>
              <a:rPr lang="fr-FR" u="sng" dirty="0" err="1" smtClean="0"/>
              <a:t>together</a:t>
            </a:r>
            <a:r>
              <a:rPr lang="fr-FR" u="sng" dirty="0" smtClean="0"/>
              <a:t> to </a:t>
            </a:r>
            <a:r>
              <a:rPr lang="fr-FR" u="sng" dirty="0" err="1" smtClean="0"/>
              <a:t>reach</a:t>
            </a:r>
            <a:r>
              <a:rPr lang="fr-FR" u="sng" dirty="0" smtClean="0"/>
              <a:t> more Canadian </a:t>
            </a:r>
            <a:r>
              <a:rPr lang="fr-FR" u="sng" dirty="0" err="1" smtClean="0"/>
              <a:t>households</a:t>
            </a:r>
            <a:r>
              <a:rPr lang="fr-FR" u="sng" dirty="0" smtClean="0"/>
              <a:t> </a:t>
            </a:r>
            <a:r>
              <a:rPr lang="fr-FR" u="sng" dirty="0" err="1" smtClean="0"/>
              <a:t>affected</a:t>
            </a:r>
            <a:r>
              <a:rPr lang="fr-FR" u="sng" dirty="0" smtClean="0"/>
              <a:t> by </a:t>
            </a:r>
            <a:r>
              <a:rPr lang="fr-FR" u="sng" dirty="0" err="1" smtClean="0"/>
              <a:t>Parkinson’s</a:t>
            </a:r>
            <a:r>
              <a:rPr lang="fr-FR" u="sng" dirty="0" smtClean="0"/>
              <a:t> </a:t>
            </a:r>
            <a:r>
              <a:rPr lang="fr-FR" u="sng" dirty="0" err="1" smtClean="0"/>
              <a:t>disease</a:t>
            </a:r>
            <a:r>
              <a:rPr lang="fr-FR" u="sng" dirty="0" smtClean="0"/>
              <a:t>? </a:t>
            </a:r>
          </a:p>
          <a:p>
            <a:endParaRPr lang="fr-FR" u="sng" dirty="0"/>
          </a:p>
          <a:p>
            <a:r>
              <a:rPr lang="fr-FR" u="sng" dirty="0" smtClean="0"/>
              <a:t>Help us to </a:t>
            </a:r>
            <a:r>
              <a:rPr lang="fr-FR" u="sng" dirty="0" err="1" smtClean="0"/>
              <a:t>understand</a:t>
            </a:r>
            <a:r>
              <a:rPr lang="fr-FR" u="sng" dirty="0" smtClean="0"/>
              <a:t> </a:t>
            </a:r>
            <a:r>
              <a:rPr lang="fr-FR" u="sng" dirty="0" err="1" smtClean="0"/>
              <a:t>your</a:t>
            </a:r>
            <a:r>
              <a:rPr lang="fr-FR" u="sng" dirty="0" smtClean="0"/>
              <a:t> initiative by </a:t>
            </a:r>
            <a:r>
              <a:rPr lang="fr-FR" u="sng" dirty="0" err="1" smtClean="0"/>
              <a:t>filling</a:t>
            </a:r>
            <a:r>
              <a:rPr lang="fr-FR" u="sng" dirty="0" smtClean="0"/>
              <a:t> out </a:t>
            </a:r>
            <a:r>
              <a:rPr lang="fr-FR" u="sng" dirty="0" err="1" smtClean="0"/>
              <a:t>our</a:t>
            </a:r>
            <a:r>
              <a:rPr lang="fr-FR" u="sng" dirty="0"/>
              <a:t> </a:t>
            </a:r>
            <a:r>
              <a:rPr lang="fr-FR" u="sng" dirty="0" err="1" smtClean="0">
                <a:hlinkClick r:id="rId4"/>
              </a:rPr>
              <a:t>Proposal</a:t>
            </a:r>
            <a:r>
              <a:rPr lang="fr-FR" u="sng" dirty="0" smtClean="0">
                <a:hlinkClick r:id="rId4"/>
              </a:rPr>
              <a:t> </a:t>
            </a:r>
            <a:r>
              <a:rPr lang="fr-FR" u="sng" dirty="0" err="1" smtClean="0">
                <a:hlinkClick r:id="rId4"/>
              </a:rPr>
              <a:t>Submission</a:t>
            </a:r>
            <a:r>
              <a:rPr lang="fr-FR" u="sng" dirty="0" smtClean="0">
                <a:hlinkClick r:id="rId4"/>
              </a:rPr>
              <a:t> </a:t>
            </a:r>
            <a:r>
              <a:rPr lang="fr-FR" u="sng" dirty="0" err="1" smtClean="0">
                <a:hlinkClick r:id="rId4"/>
              </a:rPr>
              <a:t>Form</a:t>
            </a:r>
            <a:r>
              <a:rPr lang="fr-FR" u="sng" dirty="0" smtClean="0"/>
              <a:t>.</a:t>
            </a:r>
            <a:endParaRPr lang="en-CA" dirty="0" smtClean="0"/>
          </a:p>
        </p:txBody>
      </p:sp>
    </p:spTree>
    <p:extLst>
      <p:ext uri="{BB962C8B-B14F-4D97-AF65-F5344CB8AC3E}">
        <p14:creationId xmlns:p14="http://schemas.microsoft.com/office/powerpoint/2010/main" val="2482414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685800" y="1371600"/>
            <a:ext cx="7772400" cy="1470025"/>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D11242"/>
                </a:solidFill>
                <a:latin typeface="Arial" panose="020B0604020202020204" pitchFamily="34" charset="0"/>
                <a:cs typeface="Arial" panose="020B0604020202020204" pitchFamily="34" charset="0"/>
              </a:rPr>
              <a:t>THANK YOU FOR YOUR INTEREST IN ESTABLISHING A CAUSE MARKETING RELATIONSHIP WITH PARKINSON CANADA.</a:t>
            </a:r>
            <a:endParaRPr lang="en-CA" dirty="0">
              <a:solidFill>
                <a:srgbClr val="D11242"/>
              </a:solidFill>
              <a:latin typeface="Arial" panose="020B0604020202020204" pitchFamily="34" charset="0"/>
              <a:cs typeface="Arial" panose="020B0604020202020204" pitchFamily="34" charset="0"/>
            </a:endParaRPr>
          </a:p>
        </p:txBody>
      </p:sp>
      <p:sp>
        <p:nvSpPr>
          <p:cNvPr id="3" name="TextBox 2"/>
          <p:cNvSpPr txBox="1"/>
          <p:nvPr/>
        </p:nvSpPr>
        <p:spPr>
          <a:xfrm>
            <a:off x="467544" y="2819400"/>
            <a:ext cx="8136904" cy="2308324"/>
          </a:xfrm>
          <a:prstGeom prst="rect">
            <a:avLst/>
          </a:prstGeom>
          <a:noFill/>
        </p:spPr>
        <p:txBody>
          <a:bodyPr wrap="square" rtlCol="0">
            <a:spAutoFit/>
          </a:bodyPr>
          <a:lstStyle/>
          <a:p>
            <a:pPr algn="ctr"/>
            <a:endParaRPr lang="en-CA" dirty="0" smtClean="0"/>
          </a:p>
          <a:p>
            <a:pPr algn="ctr"/>
            <a:r>
              <a:rPr lang="en-CA" dirty="0" smtClean="0"/>
              <a:t>People living with </a:t>
            </a:r>
            <a:r>
              <a:rPr lang="en-CA" dirty="0"/>
              <a:t>Parkinson’s </a:t>
            </a:r>
            <a:r>
              <a:rPr lang="en-CA" dirty="0" smtClean="0"/>
              <a:t>disease are at the centre of what we do at Parkinson Canada. </a:t>
            </a:r>
            <a:r>
              <a:rPr lang="en-CA" dirty="0"/>
              <a:t>We conduct all of our business in a manner that demonstrates empathy, respect, and accountability </a:t>
            </a:r>
            <a:r>
              <a:rPr lang="en-CA" dirty="0" smtClean="0"/>
              <a:t>to those </a:t>
            </a:r>
            <a:r>
              <a:rPr lang="en-CA" dirty="0"/>
              <a:t>living with Parkinson’s disease</a:t>
            </a:r>
            <a:r>
              <a:rPr lang="en-CA" dirty="0" smtClean="0"/>
              <a:t>. </a:t>
            </a:r>
            <a:r>
              <a:rPr lang="en-CA" dirty="0"/>
              <a:t> </a:t>
            </a:r>
            <a:endParaRPr lang="en-CA" dirty="0" smtClean="0"/>
          </a:p>
          <a:p>
            <a:pPr algn="ctr"/>
            <a:endParaRPr lang="en-CA" dirty="0"/>
          </a:p>
          <a:p>
            <a:pPr algn="ctr"/>
            <a:r>
              <a:rPr lang="en-CA" dirty="0" smtClean="0"/>
              <a:t>Our vision is a better life with a brighter future for Canadians living with Parkinson’s today – a world without Parkinson’s tomorrow.  </a:t>
            </a:r>
            <a:endParaRPr lang="en-CA" dirty="0">
              <a:solidFill>
                <a:prstClr val="black"/>
              </a:solidFill>
              <a:ea typeface="Calibri"/>
              <a:cs typeface="Times New Roman"/>
            </a:endParaRPr>
          </a:p>
          <a:p>
            <a:pPr algn="just"/>
            <a:endParaRPr lang="en-CA" dirty="0" smtClean="0">
              <a:solidFill>
                <a:prstClr val="black"/>
              </a:solidFill>
              <a:ea typeface="Calibri"/>
              <a:cs typeface="Times New Roman"/>
            </a:endParaRPr>
          </a:p>
        </p:txBody>
      </p:sp>
    </p:spTree>
    <p:extLst>
      <p:ext uri="{BB962C8B-B14F-4D97-AF65-F5344CB8AC3E}">
        <p14:creationId xmlns:p14="http://schemas.microsoft.com/office/powerpoint/2010/main" val="3392346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THE AFFECTS OF PARKINSON’S DISEASE</a:t>
            </a:r>
            <a:endParaRPr lang="en-CA" sz="32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304800" y="1219200"/>
            <a:ext cx="8136904" cy="2954655"/>
          </a:xfrm>
          <a:prstGeom prst="rect">
            <a:avLst/>
          </a:prstGeom>
          <a:noFill/>
        </p:spPr>
        <p:txBody>
          <a:bodyPr wrap="square" rtlCol="0">
            <a:spAutoFit/>
          </a:bodyPr>
          <a:lstStyle/>
          <a:p>
            <a:pPr algn="just"/>
            <a:r>
              <a:rPr lang="en-US" dirty="0">
                <a:solidFill>
                  <a:prstClr val="black"/>
                </a:solidFill>
                <a:ea typeface="Calibri"/>
                <a:cs typeface="Times New Roman"/>
              </a:rPr>
              <a:t>Parkinson’s is a disease of the brain that </a:t>
            </a:r>
            <a:r>
              <a:rPr lang="en-US" dirty="0" smtClean="0">
                <a:solidFill>
                  <a:prstClr val="black"/>
                </a:solidFill>
                <a:ea typeface="Calibri"/>
                <a:cs typeface="Times New Roman"/>
              </a:rPr>
              <a:t>affects many aspects </a:t>
            </a:r>
            <a:r>
              <a:rPr lang="en-US" dirty="0">
                <a:solidFill>
                  <a:prstClr val="black"/>
                </a:solidFill>
                <a:ea typeface="Calibri"/>
                <a:cs typeface="Times New Roman"/>
              </a:rPr>
              <a:t>of daily living including: movement, mood, speech, ability to smell, eating and drinking, sleep, and processing cognitive information. </a:t>
            </a:r>
            <a:endParaRPr lang="en-US" dirty="0" smtClean="0">
              <a:solidFill>
                <a:prstClr val="black"/>
              </a:solidFill>
              <a:ea typeface="Calibri"/>
              <a:cs typeface="Times New Roman"/>
            </a:endParaRPr>
          </a:p>
          <a:p>
            <a:pPr algn="just"/>
            <a:endParaRPr lang="en-US" dirty="0" smtClean="0">
              <a:solidFill>
                <a:prstClr val="black"/>
              </a:solidFill>
              <a:ea typeface="Calibri"/>
              <a:cs typeface="Times New Roman"/>
            </a:endParaRPr>
          </a:p>
          <a:p>
            <a:pPr algn="just"/>
            <a:r>
              <a:rPr lang="en-US" b="1" dirty="0" smtClean="0">
                <a:solidFill>
                  <a:prstClr val="black"/>
                </a:solidFill>
                <a:ea typeface="Calibri"/>
                <a:cs typeface="Times New Roman"/>
              </a:rPr>
              <a:t>It </a:t>
            </a:r>
            <a:r>
              <a:rPr lang="en-US" b="1" dirty="0">
                <a:solidFill>
                  <a:prstClr val="black"/>
                </a:solidFill>
                <a:ea typeface="Calibri"/>
                <a:cs typeface="Times New Roman"/>
              </a:rPr>
              <a:t>worsens </a:t>
            </a:r>
            <a:r>
              <a:rPr lang="en-US" b="1" dirty="0" smtClean="0">
                <a:solidFill>
                  <a:prstClr val="black"/>
                </a:solidFill>
                <a:ea typeface="Calibri"/>
                <a:cs typeface="Times New Roman"/>
              </a:rPr>
              <a:t>over time</a:t>
            </a:r>
            <a:r>
              <a:rPr lang="en-US" b="1" dirty="0">
                <a:solidFill>
                  <a:prstClr val="black"/>
                </a:solidFill>
                <a:ea typeface="Calibri"/>
                <a:cs typeface="Times New Roman"/>
              </a:rPr>
              <a:t>, sometimes gradually, sometimes quickly, robbing a person of their independence through increasing </a:t>
            </a:r>
            <a:r>
              <a:rPr lang="en-US" b="1" dirty="0" smtClean="0">
                <a:solidFill>
                  <a:prstClr val="black"/>
                </a:solidFill>
                <a:ea typeface="Calibri"/>
                <a:cs typeface="Times New Roman"/>
              </a:rPr>
              <a:t>debilitation, </a:t>
            </a:r>
            <a:r>
              <a:rPr lang="en-US" b="1" dirty="0">
                <a:solidFill>
                  <a:prstClr val="black"/>
                </a:solidFill>
                <a:ea typeface="Calibri"/>
                <a:cs typeface="Times New Roman"/>
              </a:rPr>
              <a:t>and ultimately results in premature death.  </a:t>
            </a:r>
            <a:endParaRPr lang="en-US" b="1" dirty="0" smtClean="0">
              <a:solidFill>
                <a:prstClr val="black"/>
              </a:solidFill>
              <a:ea typeface="Calibri"/>
              <a:cs typeface="Times New Roman"/>
            </a:endParaRPr>
          </a:p>
          <a:p>
            <a:pPr algn="just"/>
            <a:r>
              <a:rPr lang="en-US" dirty="0" smtClean="0">
                <a:solidFill>
                  <a:prstClr val="black"/>
                </a:solidFill>
                <a:ea typeface="Calibri"/>
                <a:cs typeface="Times New Roman"/>
              </a:rPr>
              <a:t>		</a:t>
            </a:r>
          </a:p>
          <a:p>
            <a:pPr algn="just"/>
            <a:r>
              <a:rPr lang="en-US" dirty="0" smtClean="0">
                <a:solidFill>
                  <a:prstClr val="black"/>
                </a:solidFill>
                <a:ea typeface="Calibri"/>
                <a:cs typeface="Times New Roman"/>
              </a:rPr>
              <a:t>The complex motor and non-motor symptoms of Parkinson’s disease include:</a:t>
            </a:r>
          </a:p>
          <a:p>
            <a:pPr algn="just"/>
            <a:endParaRPr lang="en-CA" sz="2400" dirty="0">
              <a:solidFill>
                <a:prstClr val="black"/>
              </a:solidFill>
              <a:ea typeface="Calibri"/>
              <a:cs typeface="Times New Roman"/>
            </a:endParaRPr>
          </a:p>
        </p:txBody>
      </p:sp>
      <p:sp>
        <p:nvSpPr>
          <p:cNvPr id="5" name="TextBox 4"/>
          <p:cNvSpPr txBox="1"/>
          <p:nvPr/>
        </p:nvSpPr>
        <p:spPr>
          <a:xfrm>
            <a:off x="1906960" y="3962400"/>
            <a:ext cx="1512168"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prstClr val="black"/>
                </a:solidFill>
              </a:rPr>
              <a:t>Anxiety</a:t>
            </a:r>
            <a:endParaRPr lang="en-CA" dirty="0" smtClean="0">
              <a:solidFill>
                <a:prstClr val="black"/>
              </a:solidFill>
            </a:endParaRPr>
          </a:p>
          <a:p>
            <a:pPr marL="285750" indent="-285750">
              <a:buFont typeface="Arial" panose="020B0604020202020204" pitchFamily="34" charset="0"/>
              <a:buChar char="•"/>
            </a:pPr>
            <a:r>
              <a:rPr lang="en-US" dirty="0" smtClean="0">
                <a:solidFill>
                  <a:prstClr val="black"/>
                </a:solidFill>
              </a:rPr>
              <a:t>Depression</a:t>
            </a:r>
            <a:endParaRPr lang="en-CA" dirty="0" smtClean="0">
              <a:solidFill>
                <a:prstClr val="black"/>
              </a:solidFill>
            </a:endParaRPr>
          </a:p>
          <a:p>
            <a:pPr marL="285750" indent="-285750">
              <a:buFont typeface="Arial" panose="020B0604020202020204" pitchFamily="34" charset="0"/>
              <a:buChar char="•"/>
            </a:pPr>
            <a:r>
              <a:rPr lang="en-US" dirty="0" smtClean="0">
                <a:solidFill>
                  <a:prstClr val="black"/>
                </a:solidFill>
              </a:rPr>
              <a:t>Rigidity</a:t>
            </a:r>
            <a:endParaRPr lang="en-CA" dirty="0" smtClean="0">
              <a:solidFill>
                <a:prstClr val="black"/>
              </a:solidFill>
            </a:endParaRPr>
          </a:p>
          <a:p>
            <a:pPr marL="285750" indent="-285750">
              <a:buFont typeface="Arial" panose="020B0604020202020204" pitchFamily="34" charset="0"/>
              <a:buChar char="•"/>
            </a:pPr>
            <a:r>
              <a:rPr lang="en-US" dirty="0" smtClean="0">
                <a:solidFill>
                  <a:prstClr val="black"/>
                </a:solidFill>
              </a:rPr>
              <a:t>Tremors</a:t>
            </a:r>
            <a:endParaRPr lang="en-CA" dirty="0" smtClean="0">
              <a:solidFill>
                <a:prstClr val="black"/>
              </a:solidFill>
            </a:endParaRPr>
          </a:p>
          <a:p>
            <a:endParaRPr lang="en-CA" dirty="0">
              <a:solidFill>
                <a:prstClr val="black"/>
              </a:solidFill>
            </a:endParaRPr>
          </a:p>
        </p:txBody>
      </p:sp>
      <p:sp>
        <p:nvSpPr>
          <p:cNvPr id="7" name="TextBox 6"/>
          <p:cNvSpPr txBox="1"/>
          <p:nvPr/>
        </p:nvSpPr>
        <p:spPr>
          <a:xfrm>
            <a:off x="3695564" y="3932872"/>
            <a:ext cx="1476164" cy="1477328"/>
          </a:xfrm>
          <a:prstGeom prst="rect">
            <a:avLst/>
          </a:prstGeom>
          <a:noFill/>
        </p:spPr>
        <p:txBody>
          <a:bodyPr wrap="square" rtlCol="0">
            <a:spAutoFit/>
          </a:bodyPr>
          <a:lstStyle/>
          <a:p>
            <a:pPr marL="285750" indent="-285750">
              <a:buFont typeface="Arial" panose="020B0604020202020204" pitchFamily="34" charset="0"/>
              <a:buChar char="•"/>
            </a:pPr>
            <a:r>
              <a:rPr lang="en-CA" dirty="0" smtClean="0">
                <a:solidFill>
                  <a:prstClr val="black"/>
                </a:solidFill>
              </a:rPr>
              <a:t>Freezing</a:t>
            </a:r>
          </a:p>
          <a:p>
            <a:pPr marL="285750" indent="-285750">
              <a:buFont typeface="Arial" panose="020B0604020202020204" pitchFamily="34" charset="0"/>
              <a:buChar char="•"/>
            </a:pPr>
            <a:r>
              <a:rPr lang="en-CA" dirty="0" smtClean="0">
                <a:solidFill>
                  <a:prstClr val="black"/>
                </a:solidFill>
              </a:rPr>
              <a:t>Cramping</a:t>
            </a:r>
          </a:p>
          <a:p>
            <a:pPr marL="285750" indent="-285750">
              <a:buFont typeface="Arial" panose="020B0604020202020204" pitchFamily="34" charset="0"/>
              <a:buChar char="•"/>
            </a:pPr>
            <a:r>
              <a:rPr lang="en-CA" dirty="0" smtClean="0">
                <a:solidFill>
                  <a:prstClr val="black"/>
                </a:solidFill>
              </a:rPr>
              <a:t>Fatigue</a:t>
            </a:r>
          </a:p>
          <a:p>
            <a:pPr marL="285750" indent="-285750">
              <a:buFont typeface="Arial" panose="020B0604020202020204" pitchFamily="34" charset="0"/>
              <a:buChar char="•"/>
            </a:pPr>
            <a:r>
              <a:rPr lang="en-CA" dirty="0" smtClean="0">
                <a:solidFill>
                  <a:prstClr val="black"/>
                </a:solidFill>
              </a:rPr>
              <a:t>Dementia</a:t>
            </a:r>
          </a:p>
          <a:p>
            <a:endParaRPr lang="en-CA" dirty="0">
              <a:solidFill>
                <a:prstClr val="black"/>
              </a:solidFill>
            </a:endParaRPr>
          </a:p>
        </p:txBody>
      </p:sp>
      <p:sp>
        <p:nvSpPr>
          <p:cNvPr id="8" name="TextBox 7"/>
          <p:cNvSpPr txBox="1"/>
          <p:nvPr/>
        </p:nvSpPr>
        <p:spPr>
          <a:xfrm>
            <a:off x="5400328" y="3886200"/>
            <a:ext cx="2448272" cy="1200329"/>
          </a:xfrm>
          <a:prstGeom prst="rect">
            <a:avLst/>
          </a:prstGeom>
          <a:noFill/>
        </p:spPr>
        <p:txBody>
          <a:bodyPr wrap="square" rtlCol="0">
            <a:spAutoFit/>
          </a:bodyPr>
          <a:lstStyle/>
          <a:p>
            <a:pPr marL="285750" indent="-285750">
              <a:buFont typeface="Arial" panose="020B0604020202020204" pitchFamily="34" charset="0"/>
              <a:buChar char="•"/>
            </a:pPr>
            <a:r>
              <a:rPr lang="en-CA" dirty="0" smtClean="0">
                <a:solidFill>
                  <a:prstClr val="black"/>
                </a:solidFill>
              </a:rPr>
              <a:t>Hallucinations</a:t>
            </a:r>
          </a:p>
          <a:p>
            <a:pPr marL="285750" indent="-285750">
              <a:buFont typeface="Arial" panose="020B0604020202020204" pitchFamily="34" charset="0"/>
              <a:buChar char="•"/>
            </a:pPr>
            <a:r>
              <a:rPr lang="en-CA" dirty="0" smtClean="0">
                <a:solidFill>
                  <a:prstClr val="black"/>
                </a:solidFill>
              </a:rPr>
              <a:t>Impaired Speech</a:t>
            </a:r>
          </a:p>
          <a:p>
            <a:pPr marL="285750" indent="-285750">
              <a:buFont typeface="Arial" panose="020B0604020202020204" pitchFamily="34" charset="0"/>
              <a:buChar char="•"/>
            </a:pPr>
            <a:r>
              <a:rPr lang="en-CA" dirty="0" smtClean="0">
                <a:solidFill>
                  <a:prstClr val="black"/>
                </a:solidFill>
              </a:rPr>
              <a:t>Memory Problems</a:t>
            </a:r>
          </a:p>
          <a:p>
            <a:pPr marL="285750" indent="-285750">
              <a:buFont typeface="Arial" panose="020B0604020202020204" pitchFamily="34" charset="0"/>
              <a:buChar char="•"/>
            </a:pPr>
            <a:r>
              <a:rPr lang="en-CA" dirty="0" smtClean="0">
                <a:solidFill>
                  <a:prstClr val="black"/>
                </a:solidFill>
              </a:rPr>
              <a:t>Insomnia</a:t>
            </a:r>
            <a:endParaRPr lang="en-CA" dirty="0">
              <a:solidFill>
                <a:prstClr val="black"/>
              </a:solidFill>
            </a:endParaRPr>
          </a:p>
        </p:txBody>
      </p:sp>
      <p:sp>
        <p:nvSpPr>
          <p:cNvPr id="9" name="TextBox 8"/>
          <p:cNvSpPr txBox="1"/>
          <p:nvPr/>
        </p:nvSpPr>
        <p:spPr>
          <a:xfrm>
            <a:off x="5781328" y="5181600"/>
            <a:ext cx="2448272" cy="369332"/>
          </a:xfrm>
          <a:prstGeom prst="rect">
            <a:avLst/>
          </a:prstGeom>
          <a:noFill/>
        </p:spPr>
        <p:txBody>
          <a:bodyPr wrap="square" rtlCol="0">
            <a:spAutoFit/>
          </a:bodyPr>
          <a:lstStyle/>
          <a:p>
            <a:r>
              <a:rPr lang="en-CA" i="1" dirty="0" smtClean="0">
                <a:solidFill>
                  <a:prstClr val="black"/>
                </a:solidFill>
              </a:rPr>
              <a:t>… and more</a:t>
            </a:r>
          </a:p>
        </p:txBody>
      </p:sp>
    </p:spTree>
    <p:extLst>
      <p:ext uri="{BB962C8B-B14F-4D97-AF65-F5344CB8AC3E}">
        <p14:creationId xmlns:p14="http://schemas.microsoft.com/office/powerpoint/2010/main" val="1662410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RISK FACTORS</a:t>
            </a:r>
            <a:endParaRPr lang="en-CA" sz="3200" b="1" dirty="0">
              <a:solidFill>
                <a:schemeClr val="bg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533400" y="914400"/>
            <a:ext cx="3657600" cy="4953000"/>
          </a:xfrm>
          <a:prstGeom prst="rect">
            <a:avLst/>
          </a:prstGeom>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CA" dirty="0"/>
          </a:p>
          <a:p>
            <a:pPr marL="0" indent="0">
              <a:lnSpc>
                <a:spcPct val="120000"/>
              </a:lnSpc>
              <a:buNone/>
            </a:pPr>
            <a:r>
              <a:rPr lang="en-US" b="1" dirty="0"/>
              <a:t>Research studies have identified a number of risk factors associated with Parkinson’s disease including:</a:t>
            </a:r>
            <a:endParaRPr lang="en-CA" b="1" dirty="0"/>
          </a:p>
          <a:p>
            <a:pPr lvl="0"/>
            <a:r>
              <a:rPr lang="en-US" dirty="0"/>
              <a:t>Genetics</a:t>
            </a:r>
            <a:endParaRPr lang="en-CA" dirty="0"/>
          </a:p>
          <a:p>
            <a:pPr lvl="0"/>
            <a:r>
              <a:rPr lang="en-US" dirty="0"/>
              <a:t>Increasing age </a:t>
            </a:r>
            <a:endParaRPr lang="en-CA" dirty="0"/>
          </a:p>
          <a:p>
            <a:pPr lvl="0"/>
            <a:r>
              <a:rPr lang="en-US" dirty="0"/>
              <a:t>History of influenza</a:t>
            </a:r>
            <a:endParaRPr lang="en-CA" dirty="0"/>
          </a:p>
          <a:p>
            <a:pPr lvl="0"/>
            <a:r>
              <a:rPr lang="en-US" dirty="0"/>
              <a:t>Exposure to pesticides, insecticides, chemical solvents, and wood preservatives</a:t>
            </a:r>
            <a:endParaRPr lang="en-CA" dirty="0"/>
          </a:p>
          <a:p>
            <a:pPr lvl="0"/>
            <a:r>
              <a:rPr lang="en-US" dirty="0"/>
              <a:t>Increased levels of education</a:t>
            </a:r>
            <a:endParaRPr lang="en-CA" dirty="0"/>
          </a:p>
          <a:p>
            <a:pPr lvl="0"/>
            <a:r>
              <a:rPr lang="en-US" dirty="0"/>
              <a:t>History of head injury</a:t>
            </a:r>
            <a:endParaRPr lang="en-CA" dirty="0"/>
          </a:p>
          <a:p>
            <a:pPr lvl="0"/>
            <a:r>
              <a:rPr lang="en-US" dirty="0"/>
              <a:t>Exposure to high intensity body vibrations from heavy equipment</a:t>
            </a:r>
            <a:endParaRPr lang="en-CA" dirty="0"/>
          </a:p>
          <a:p>
            <a:pPr lvl="0"/>
            <a:r>
              <a:rPr lang="en-US" dirty="0"/>
              <a:t>Rural living and well water consumption</a:t>
            </a:r>
            <a:endParaRPr lang="en-CA" dirty="0"/>
          </a:p>
          <a:p>
            <a:pPr lvl="0"/>
            <a:r>
              <a:rPr lang="en-US" dirty="0"/>
              <a:t>Use of statins (cholesterol lowering drugs)</a:t>
            </a:r>
            <a:endParaRPr lang="en-CA" dirty="0"/>
          </a:p>
          <a:p>
            <a:pPr lvl="0"/>
            <a:r>
              <a:rPr lang="en-US" dirty="0"/>
              <a:t>Natural hair </a:t>
            </a:r>
            <a:r>
              <a:rPr lang="en-US" dirty="0" err="1"/>
              <a:t>colour</a:t>
            </a:r>
            <a:r>
              <a:rPr lang="en-US" dirty="0"/>
              <a:t> (lighter hair (blonde and red) particularly for younger on-set of Parkinson’s)</a:t>
            </a:r>
            <a:endParaRPr lang="en-CA" dirty="0"/>
          </a:p>
        </p:txBody>
      </p:sp>
      <p:sp>
        <p:nvSpPr>
          <p:cNvPr id="3" name="TextBox 2"/>
          <p:cNvSpPr txBox="1"/>
          <p:nvPr/>
        </p:nvSpPr>
        <p:spPr>
          <a:xfrm>
            <a:off x="4343400" y="1143000"/>
            <a:ext cx="4038600" cy="3600986"/>
          </a:xfrm>
          <a:prstGeom prst="rect">
            <a:avLst/>
          </a:prstGeom>
          <a:noFill/>
        </p:spPr>
        <p:txBody>
          <a:bodyPr wrap="square" rtlCol="0">
            <a:spAutoFit/>
          </a:bodyPr>
          <a:lstStyle/>
          <a:p>
            <a:r>
              <a:rPr lang="en-US" sz="1500" b="1" dirty="0"/>
              <a:t>Research shows certain occupations associated with an increased risk of Parkinson’s may include:</a:t>
            </a:r>
            <a:endParaRPr lang="en-CA" sz="1500" b="1" dirty="0"/>
          </a:p>
          <a:p>
            <a:pPr marL="285750" lvl="0" indent="-285750">
              <a:buFont typeface="Arial" panose="020B0604020202020204" pitchFamily="34" charset="0"/>
              <a:buChar char="•"/>
            </a:pPr>
            <a:r>
              <a:rPr lang="en-US" sz="1500" dirty="0"/>
              <a:t>Physicians</a:t>
            </a:r>
            <a:endParaRPr lang="en-CA" sz="1500" dirty="0"/>
          </a:p>
          <a:p>
            <a:pPr marL="285750" lvl="0" indent="-285750">
              <a:buFont typeface="Arial" panose="020B0604020202020204" pitchFamily="34" charset="0"/>
              <a:buChar char="•"/>
            </a:pPr>
            <a:r>
              <a:rPr lang="en-US" sz="1500" dirty="0"/>
              <a:t>Teachers</a:t>
            </a:r>
            <a:endParaRPr lang="en-CA" sz="1500" dirty="0"/>
          </a:p>
          <a:p>
            <a:pPr marL="285750" lvl="0" indent="-285750">
              <a:buFont typeface="Arial" panose="020B0604020202020204" pitchFamily="34" charset="0"/>
              <a:buChar char="•"/>
            </a:pPr>
            <a:r>
              <a:rPr lang="en-US" sz="1500" dirty="0"/>
              <a:t>Farmers and horticultural workers</a:t>
            </a:r>
            <a:endParaRPr lang="en-CA" sz="1500" dirty="0"/>
          </a:p>
          <a:p>
            <a:pPr marL="285750" lvl="0" indent="-285750">
              <a:buFont typeface="Arial" panose="020B0604020202020204" pitchFamily="34" charset="0"/>
              <a:buChar char="•"/>
            </a:pPr>
            <a:r>
              <a:rPr lang="en-US" sz="1500" dirty="0"/>
              <a:t>Legal professions</a:t>
            </a:r>
            <a:endParaRPr lang="en-CA" sz="1500" dirty="0"/>
          </a:p>
          <a:p>
            <a:pPr marL="285750" lvl="0" indent="-285750">
              <a:buFont typeface="Arial" panose="020B0604020202020204" pitchFamily="34" charset="0"/>
              <a:buChar char="•"/>
            </a:pPr>
            <a:r>
              <a:rPr lang="en-US" sz="1500" dirty="0"/>
              <a:t>Professional sports (hockey, football, boxing – in particular)</a:t>
            </a:r>
            <a:endParaRPr lang="en-CA" sz="1500" dirty="0"/>
          </a:p>
          <a:p>
            <a:pPr marL="285750" lvl="0" indent="-285750">
              <a:buFont typeface="Arial" panose="020B0604020202020204" pitchFamily="34" charset="0"/>
              <a:buChar char="•"/>
            </a:pPr>
            <a:r>
              <a:rPr lang="en-US" sz="1500" dirty="0"/>
              <a:t>Hairdressers</a:t>
            </a:r>
            <a:endParaRPr lang="en-CA" sz="1500" dirty="0"/>
          </a:p>
          <a:p>
            <a:pPr marL="285750" lvl="0" indent="-285750">
              <a:buFont typeface="Arial" panose="020B0604020202020204" pitchFamily="34" charset="0"/>
              <a:buChar char="•"/>
            </a:pPr>
            <a:r>
              <a:rPr lang="en-US" sz="1500" dirty="0"/>
              <a:t>Gas station jobs</a:t>
            </a:r>
            <a:endParaRPr lang="en-CA" sz="1500" dirty="0"/>
          </a:p>
          <a:p>
            <a:pPr marL="285750" lvl="0" indent="-285750">
              <a:buFont typeface="Arial" panose="020B0604020202020204" pitchFamily="34" charset="0"/>
              <a:buChar char="•"/>
            </a:pPr>
            <a:r>
              <a:rPr lang="en-US" sz="1500" dirty="0"/>
              <a:t>Aircraft mechanics</a:t>
            </a:r>
            <a:endParaRPr lang="en-CA" sz="1500" dirty="0"/>
          </a:p>
          <a:p>
            <a:pPr marL="285750" lvl="0" indent="-285750">
              <a:buFont typeface="Arial" panose="020B0604020202020204" pitchFamily="34" charset="0"/>
              <a:buChar char="•"/>
            </a:pPr>
            <a:r>
              <a:rPr lang="en-US" sz="1500" dirty="0"/>
              <a:t>Welders and heavy equipment operators</a:t>
            </a:r>
            <a:endParaRPr lang="en-CA" sz="1500" dirty="0"/>
          </a:p>
          <a:p>
            <a:pPr marL="285750" lvl="0" indent="-285750">
              <a:buFont typeface="Arial" panose="020B0604020202020204" pitchFamily="34" charset="0"/>
              <a:buChar char="•"/>
            </a:pPr>
            <a:r>
              <a:rPr lang="en-US" sz="1500" dirty="0"/>
              <a:t>Carpenters</a:t>
            </a:r>
            <a:endParaRPr lang="en-CA" sz="1500" dirty="0"/>
          </a:p>
          <a:p>
            <a:endParaRPr lang="en-CA" dirty="0"/>
          </a:p>
        </p:txBody>
      </p:sp>
    </p:spTree>
    <p:extLst>
      <p:ext uri="{BB962C8B-B14F-4D97-AF65-F5344CB8AC3E}">
        <p14:creationId xmlns:p14="http://schemas.microsoft.com/office/powerpoint/2010/main" val="1881523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PARKINSON’S DISEASE IN CANADA</a:t>
            </a:r>
            <a:endParaRPr lang="en-CA" sz="3200" b="1" dirty="0">
              <a:solidFill>
                <a:schemeClr val="bg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533400" y="914400"/>
            <a:ext cx="8229600" cy="49530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CA" dirty="0"/>
          </a:p>
          <a:p>
            <a:pPr algn="just"/>
            <a:r>
              <a:rPr lang="en-US" dirty="0"/>
              <a:t>Right now in Canada, more than half a million people are struggling with the stigma and intense daily </a:t>
            </a:r>
            <a:r>
              <a:rPr lang="en-US" dirty="0" smtClean="0"/>
              <a:t>living challenges </a:t>
            </a:r>
            <a:r>
              <a:rPr lang="en-US" dirty="0"/>
              <a:t>caused by Parkinson’s disease</a:t>
            </a:r>
            <a:r>
              <a:rPr lang="en-US" dirty="0" smtClean="0"/>
              <a:t>.</a:t>
            </a:r>
          </a:p>
          <a:p>
            <a:pPr marL="0" indent="0" algn="just">
              <a:buNone/>
            </a:pPr>
            <a:r>
              <a:rPr lang="en-US" dirty="0" smtClean="0"/>
              <a:t> </a:t>
            </a:r>
          </a:p>
          <a:p>
            <a:pPr algn="just"/>
            <a:r>
              <a:rPr lang="en-US" dirty="0" smtClean="0"/>
              <a:t>Why</a:t>
            </a:r>
            <a:r>
              <a:rPr lang="en-US" dirty="0"/>
              <a:t>? </a:t>
            </a:r>
            <a:r>
              <a:rPr lang="en-US" dirty="0" smtClean="0"/>
              <a:t>The impact of Parkinson’s </a:t>
            </a:r>
            <a:r>
              <a:rPr lang="en-US" dirty="0"/>
              <a:t>disease </a:t>
            </a:r>
            <a:r>
              <a:rPr lang="en-US" dirty="0" smtClean="0"/>
              <a:t>extends well beyond </a:t>
            </a:r>
            <a:r>
              <a:rPr lang="en-US" dirty="0"/>
              <a:t>the individual </a:t>
            </a:r>
            <a:r>
              <a:rPr lang="en-US" dirty="0" smtClean="0"/>
              <a:t>diagnosed. </a:t>
            </a:r>
            <a:r>
              <a:rPr lang="en-US" dirty="0"/>
              <a:t>It can devastate families, </a:t>
            </a:r>
            <a:r>
              <a:rPr lang="en-US" dirty="0" smtClean="0"/>
              <a:t>colleagues </a:t>
            </a:r>
            <a:r>
              <a:rPr lang="en-US" dirty="0"/>
              <a:t>and communities. </a:t>
            </a:r>
          </a:p>
          <a:p>
            <a:pPr algn="just"/>
            <a:endParaRPr lang="en-US" dirty="0"/>
          </a:p>
          <a:p>
            <a:pPr algn="ctr"/>
            <a:r>
              <a:rPr lang="en-CA" b="1" dirty="0"/>
              <a:t>By 2031, the number of Canadians diagnosed with Parkinson’s disease will double.</a:t>
            </a:r>
            <a:r>
              <a:rPr lang="en-CA" b="1" strike="sngStrike" dirty="0"/>
              <a:t> </a:t>
            </a:r>
            <a:r>
              <a:rPr lang="en-CA" dirty="0" smtClean="0"/>
              <a:t/>
            </a:r>
            <a:br>
              <a:rPr lang="en-CA" dirty="0" smtClean="0"/>
            </a:br>
            <a:endParaRPr lang="en-US" b="1" dirty="0"/>
          </a:p>
          <a:p>
            <a:pPr algn="just"/>
            <a:r>
              <a:rPr lang="en-US" dirty="0" smtClean="0"/>
              <a:t>With </a:t>
            </a:r>
            <a:r>
              <a:rPr lang="en-US" dirty="0"/>
              <a:t>more than ten people a day diagnosed in Canada, chances are you or someone you know or love will be affected.</a:t>
            </a:r>
            <a:endParaRPr lang="en-CA" dirty="0"/>
          </a:p>
        </p:txBody>
      </p:sp>
    </p:spTree>
    <p:extLst>
      <p:ext uri="{BB962C8B-B14F-4D97-AF65-F5344CB8AC3E}">
        <p14:creationId xmlns:p14="http://schemas.microsoft.com/office/powerpoint/2010/main" val="3364111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PARKINSON CANADA</a:t>
            </a:r>
            <a:endParaRPr lang="en-CA" sz="3200" b="1" dirty="0">
              <a:solidFill>
                <a:schemeClr val="bg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533400" y="10668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CA" dirty="0"/>
          </a:p>
          <a:p>
            <a:r>
              <a:rPr lang="en-CA" dirty="0"/>
              <a:t>We are Canada’s largest non-governmental funder of Parkinson’s disease research.</a:t>
            </a:r>
          </a:p>
          <a:p>
            <a:endParaRPr lang="en-CA" dirty="0"/>
          </a:p>
          <a:p>
            <a:r>
              <a:rPr lang="en-CA" dirty="0"/>
              <a:t>Parkinson Canada is  also Canada’s only National health organization supporting Parkinson’s disease advocacy, support and education. </a:t>
            </a:r>
          </a:p>
          <a:p>
            <a:endParaRPr lang="en-CA" dirty="0"/>
          </a:p>
          <a:p>
            <a:r>
              <a:rPr lang="en-CA" dirty="0"/>
              <a:t>The following presentation will help you determine if a cause-related marketing partnership with Parkinson Canada will meet your business objectives and move our mission forward.  </a:t>
            </a:r>
            <a:endParaRPr lang="en-CA" dirty="0" smtClean="0"/>
          </a:p>
          <a:p>
            <a:endParaRPr lang="en-CA" dirty="0" smtClean="0"/>
          </a:p>
          <a:p>
            <a:r>
              <a:rPr lang="en-CA" dirty="0" smtClean="0"/>
              <a:t>When </a:t>
            </a:r>
            <a:r>
              <a:rPr lang="en-CA" dirty="0"/>
              <a:t>ready, you </a:t>
            </a:r>
            <a:r>
              <a:rPr lang="en-CA" dirty="0" smtClean="0"/>
              <a:t>will find a Parkinson </a:t>
            </a:r>
            <a:r>
              <a:rPr lang="en-CA" dirty="0"/>
              <a:t>Canada </a:t>
            </a:r>
            <a:r>
              <a:rPr lang="en-CA" dirty="0" smtClean="0"/>
              <a:t>cause marketing submission form at the end of this presentation.</a:t>
            </a:r>
            <a:endParaRPr lang="en-CA" dirty="0"/>
          </a:p>
        </p:txBody>
      </p:sp>
    </p:spTree>
    <p:extLst>
      <p:ext uri="{BB962C8B-B14F-4D97-AF65-F5344CB8AC3E}">
        <p14:creationId xmlns:p14="http://schemas.microsoft.com/office/powerpoint/2010/main" val="2349366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OUR PURPOSE</a:t>
            </a:r>
            <a:endParaRPr lang="en-CA" sz="3200" b="1" dirty="0">
              <a:solidFill>
                <a:schemeClr val="bg1"/>
              </a:solidFill>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533400" y="1189037"/>
            <a:ext cx="8229600" cy="2316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1900" dirty="0" smtClean="0"/>
              <a:t>There </a:t>
            </a:r>
            <a:r>
              <a:rPr lang="en-CA" sz="1900" dirty="0"/>
              <a:t>is no other pan-Canadian organization that deals directly with the causes and effects of this chronic degenerative disease. </a:t>
            </a:r>
            <a:r>
              <a:rPr lang="en-US" sz="1900" dirty="0" smtClean="0"/>
              <a:t> </a:t>
            </a:r>
            <a:r>
              <a:rPr lang="en-US" sz="1900" dirty="0"/>
              <a:t>We provide education, advocacy and support services in communities coast to coast to individuals and the health care professionals that treat them, since 1965. </a:t>
            </a:r>
            <a:endParaRPr lang="en-US" sz="1900" dirty="0" smtClean="0"/>
          </a:p>
          <a:p>
            <a:pPr marL="0" indent="0">
              <a:buNone/>
            </a:pPr>
            <a:endParaRPr lang="en-US" sz="1900" dirty="0"/>
          </a:p>
          <a:p>
            <a:pPr marL="0" indent="0">
              <a:buNone/>
            </a:pPr>
            <a:r>
              <a:rPr lang="en-CA" sz="1900" dirty="0" smtClean="0"/>
              <a:t>A selection of our strategic initiatives include:</a:t>
            </a:r>
          </a:p>
          <a:p>
            <a:pPr marL="0" indent="0">
              <a:lnSpc>
                <a:spcPct val="110000"/>
              </a:lnSpc>
              <a:buNone/>
            </a:pPr>
            <a:endParaRPr lang="en-CA" dirty="0" smtClean="0"/>
          </a:p>
          <a:p>
            <a:pPr>
              <a:lnSpc>
                <a:spcPct val="110000"/>
              </a:lnSpc>
            </a:pPr>
            <a:endParaRPr lang="en-CA" dirty="0" smtClean="0"/>
          </a:p>
          <a:p>
            <a:pPr marL="0" indent="0">
              <a:lnSpc>
                <a:spcPct val="110000"/>
              </a:lnSpc>
              <a:buNone/>
            </a:pPr>
            <a:endParaRPr lang="en-CA" dirty="0" smtClean="0"/>
          </a:p>
          <a:p>
            <a:pPr>
              <a:lnSpc>
                <a:spcPct val="110000"/>
              </a:lnSpc>
            </a:pPr>
            <a:endParaRPr lang="en-CA" dirty="0"/>
          </a:p>
          <a:p>
            <a:pPr marL="0" indent="0">
              <a:lnSpc>
                <a:spcPct val="110000"/>
              </a:lnSpc>
              <a:buNone/>
            </a:pPr>
            <a:endParaRPr lang="en-CA" dirty="0"/>
          </a:p>
        </p:txBody>
      </p:sp>
      <p:sp>
        <p:nvSpPr>
          <p:cNvPr id="3" name="TextBox 2"/>
          <p:cNvSpPr txBox="1"/>
          <p:nvPr/>
        </p:nvSpPr>
        <p:spPr>
          <a:xfrm>
            <a:off x="538480" y="3200400"/>
            <a:ext cx="8077200" cy="3139321"/>
          </a:xfrm>
          <a:prstGeom prst="rect">
            <a:avLst/>
          </a:prstGeom>
          <a:noFill/>
        </p:spPr>
        <p:txBody>
          <a:bodyPr wrap="square" numCol="2" rtlCol="0">
            <a:spAutoFit/>
          </a:bodyPr>
          <a:lstStyle/>
          <a:p>
            <a:pPr marL="285750" indent="-285750">
              <a:lnSpc>
                <a:spcPct val="110000"/>
              </a:lnSpc>
              <a:buFont typeface="Arial" panose="020B0604020202020204" pitchFamily="34" charset="0"/>
              <a:buChar char="•"/>
            </a:pPr>
            <a:r>
              <a:rPr lang="en-CA" dirty="0" smtClean="0"/>
              <a:t>Accredited online learning modules for health professionals</a:t>
            </a:r>
          </a:p>
          <a:p>
            <a:pPr marL="285750" indent="-285750">
              <a:lnSpc>
                <a:spcPct val="110000"/>
              </a:lnSpc>
              <a:buFont typeface="Arial" panose="020B0604020202020204" pitchFamily="34" charset="0"/>
              <a:buChar char="•"/>
            </a:pPr>
            <a:r>
              <a:rPr lang="en-CA" dirty="0" smtClean="0"/>
              <a:t>Bilingual </a:t>
            </a:r>
            <a:r>
              <a:rPr lang="en-CA" dirty="0"/>
              <a:t>1-800 information line</a:t>
            </a:r>
          </a:p>
          <a:p>
            <a:pPr marL="285750" indent="-285750">
              <a:lnSpc>
                <a:spcPct val="110000"/>
              </a:lnSpc>
              <a:buFont typeface="Arial" panose="020B0604020202020204" pitchFamily="34" charset="0"/>
              <a:buChar char="•"/>
            </a:pPr>
            <a:r>
              <a:rPr lang="en-CA" dirty="0" smtClean="0"/>
              <a:t>Educational Webinars for people living with Parkinson’s disease and caregivers</a:t>
            </a:r>
            <a:endParaRPr lang="en-CA" dirty="0"/>
          </a:p>
          <a:p>
            <a:pPr marL="285750" indent="-285750">
              <a:lnSpc>
                <a:spcPct val="110000"/>
              </a:lnSpc>
              <a:buFont typeface="Arial" panose="020B0604020202020204" pitchFamily="34" charset="0"/>
              <a:buChar char="•"/>
            </a:pPr>
            <a:r>
              <a:rPr lang="en-CA" dirty="0"/>
              <a:t>Medical Advisory </a:t>
            </a:r>
            <a:r>
              <a:rPr lang="en-CA" dirty="0" smtClean="0"/>
              <a:t>Committee</a:t>
            </a:r>
          </a:p>
          <a:p>
            <a:pPr marL="285750" indent="-285750">
              <a:lnSpc>
                <a:spcPct val="110000"/>
              </a:lnSpc>
              <a:buFont typeface="Arial" panose="020B0604020202020204" pitchFamily="34" charset="0"/>
              <a:buChar char="•"/>
            </a:pPr>
            <a:r>
              <a:rPr lang="en-CA" dirty="0" smtClean="0"/>
              <a:t>Ambassadors advocacy program Scientific </a:t>
            </a:r>
            <a:r>
              <a:rPr lang="en-CA" dirty="0"/>
              <a:t>Advisory </a:t>
            </a:r>
            <a:r>
              <a:rPr lang="en-CA" dirty="0" smtClean="0"/>
              <a:t>Board</a:t>
            </a:r>
          </a:p>
          <a:p>
            <a:pPr marL="285750" indent="-285750">
              <a:lnSpc>
                <a:spcPct val="110000"/>
              </a:lnSpc>
              <a:buFont typeface="Arial" panose="020B0604020202020204" pitchFamily="34" charset="0"/>
              <a:buChar char="•"/>
            </a:pPr>
            <a:endParaRPr lang="en-CA" dirty="0"/>
          </a:p>
          <a:p>
            <a:pPr>
              <a:lnSpc>
                <a:spcPct val="110000"/>
              </a:lnSpc>
            </a:pPr>
            <a:endParaRPr lang="en-CA" dirty="0" smtClean="0"/>
          </a:p>
          <a:p>
            <a:pPr marL="285750" indent="-285750">
              <a:lnSpc>
                <a:spcPct val="110000"/>
              </a:lnSpc>
              <a:buFont typeface="Arial" panose="020B0604020202020204" pitchFamily="34" charset="0"/>
              <a:buChar char="•"/>
            </a:pPr>
            <a:r>
              <a:rPr lang="en-CA" dirty="0"/>
              <a:t>Clinical Movement Disorder Fellowship</a:t>
            </a:r>
            <a:endParaRPr lang="en-CA" dirty="0" smtClean="0"/>
          </a:p>
          <a:p>
            <a:pPr marL="285750" indent="-285750">
              <a:lnSpc>
                <a:spcPct val="110000"/>
              </a:lnSpc>
              <a:buFont typeface="Arial" panose="020B0604020202020204" pitchFamily="34" charset="0"/>
              <a:buChar char="•"/>
            </a:pPr>
            <a:r>
              <a:rPr lang="en-CA" dirty="0" smtClean="0"/>
              <a:t>Deep Brain Stimulation Fellowship</a:t>
            </a:r>
          </a:p>
          <a:p>
            <a:pPr marL="285750" indent="-285750">
              <a:lnSpc>
                <a:spcPct val="110000"/>
              </a:lnSpc>
              <a:buFont typeface="Arial" panose="020B0604020202020204" pitchFamily="34" charset="0"/>
              <a:buChar char="•"/>
            </a:pPr>
            <a:r>
              <a:rPr lang="en-CA" dirty="0" smtClean="0"/>
              <a:t>Canadian Medical </a:t>
            </a:r>
            <a:r>
              <a:rPr lang="en-CA" dirty="0"/>
              <a:t>Guidelines on </a:t>
            </a:r>
            <a:r>
              <a:rPr lang="en-CA" dirty="0" smtClean="0"/>
              <a:t>Parkinson’s Disease</a:t>
            </a:r>
          </a:p>
          <a:p>
            <a:pPr marL="285750" indent="-285750">
              <a:lnSpc>
                <a:spcPct val="110000"/>
              </a:lnSpc>
              <a:buFont typeface="Arial" panose="020B0604020202020204" pitchFamily="34" charset="0"/>
              <a:buChar char="•"/>
            </a:pPr>
            <a:r>
              <a:rPr lang="en-CA" dirty="0" smtClean="0"/>
              <a:t>Interactive app for monitoring medication and treatment for use by pharmacists, medical professionals and those living with Parkinson’s disease.</a:t>
            </a:r>
            <a:endParaRPr lang="en-CA" dirty="0"/>
          </a:p>
        </p:txBody>
      </p:sp>
    </p:spTree>
    <p:extLst>
      <p:ext uri="{BB962C8B-B14F-4D97-AF65-F5344CB8AC3E}">
        <p14:creationId xmlns:p14="http://schemas.microsoft.com/office/powerpoint/2010/main" val="2988591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GUIDELINES</a:t>
            </a:r>
            <a:endParaRPr lang="en-CA" sz="3200" b="1" dirty="0">
              <a:solidFill>
                <a:schemeClr val="bg1"/>
              </a:solidFill>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539552" y="1009997"/>
            <a:ext cx="8229600" cy="4857403"/>
          </a:xfrm>
        </p:spPr>
        <p:txBody>
          <a:bodyPr>
            <a:noAutofit/>
          </a:bodyPr>
          <a:lstStyle/>
          <a:p>
            <a:r>
              <a:rPr lang="en-CA" sz="1400" dirty="0" smtClean="0"/>
              <a:t>Parkinson Canada will not sell </a:t>
            </a:r>
            <a:r>
              <a:rPr lang="en-CA" sz="1400" dirty="0"/>
              <a:t>or distribute </a:t>
            </a:r>
            <a:r>
              <a:rPr lang="en-CA" sz="1400" dirty="0" smtClean="0"/>
              <a:t>products </a:t>
            </a:r>
            <a:r>
              <a:rPr lang="en-CA" sz="1400" dirty="0"/>
              <a:t>for our </a:t>
            </a:r>
            <a:r>
              <a:rPr lang="en-CA" sz="1400" dirty="0" smtClean="0"/>
              <a:t>partners; however</a:t>
            </a:r>
            <a:r>
              <a:rPr lang="en-CA" sz="1400" dirty="0"/>
              <a:t>, </a:t>
            </a:r>
            <a:r>
              <a:rPr lang="en-CA" sz="1400" dirty="0" smtClean="0"/>
              <a:t>Parkinson Canada may </a:t>
            </a:r>
            <a:r>
              <a:rPr lang="en-CA" sz="1400" dirty="0"/>
              <a:t>publicly acknowledge its </a:t>
            </a:r>
            <a:r>
              <a:rPr lang="en-CA" sz="1400" dirty="0" smtClean="0"/>
              <a:t>corporate </a:t>
            </a:r>
            <a:r>
              <a:rPr lang="en-CA" sz="1400" dirty="0"/>
              <a:t>partners, but because </a:t>
            </a:r>
            <a:r>
              <a:rPr lang="en-CA" sz="1400" dirty="0" smtClean="0"/>
              <a:t>of </a:t>
            </a:r>
            <a:r>
              <a:rPr lang="en-CA" sz="1400" dirty="0"/>
              <a:t>our </a:t>
            </a:r>
            <a:r>
              <a:rPr lang="en-CA" sz="1400" dirty="0" smtClean="0"/>
              <a:t>not-for-profit </a:t>
            </a:r>
            <a:r>
              <a:rPr lang="en-CA" sz="1400" dirty="0"/>
              <a:t>status, we cannot </a:t>
            </a:r>
            <a:r>
              <a:rPr lang="en-CA" sz="1400" dirty="0" smtClean="0"/>
              <a:t>advertise or endorse  our partners</a:t>
            </a:r>
            <a:r>
              <a:rPr lang="en-CA" sz="1400" dirty="0"/>
              <a:t>’ </a:t>
            </a:r>
            <a:r>
              <a:rPr lang="en-CA" sz="1400" dirty="0" smtClean="0"/>
              <a:t>products or services. </a:t>
            </a:r>
            <a:br>
              <a:rPr lang="en-CA" sz="1400" dirty="0" smtClean="0"/>
            </a:br>
            <a:endParaRPr lang="en-CA" sz="1400" dirty="0" smtClean="0"/>
          </a:p>
          <a:p>
            <a:r>
              <a:rPr lang="en-CA" sz="1400" dirty="0" smtClean="0"/>
              <a:t>Parkinson Canada </a:t>
            </a:r>
            <a:r>
              <a:rPr lang="en-CA" sz="1400" dirty="0"/>
              <a:t>does not sell, loan </a:t>
            </a:r>
            <a:r>
              <a:rPr lang="en-CA" sz="1400" dirty="0" smtClean="0"/>
              <a:t>or </a:t>
            </a:r>
            <a:r>
              <a:rPr lang="en-CA" sz="1400" dirty="0"/>
              <a:t>distribute its mailing list or email </a:t>
            </a:r>
            <a:r>
              <a:rPr lang="en-CA" sz="1400" dirty="0" smtClean="0"/>
              <a:t>addresses </a:t>
            </a:r>
            <a:r>
              <a:rPr lang="en-CA" sz="1400" dirty="0"/>
              <a:t>to </a:t>
            </a:r>
            <a:r>
              <a:rPr lang="en-CA" sz="1400" dirty="0" smtClean="0"/>
              <a:t>cause marketing partners; however, Parkinson Canada may include promotional content in communications to our stakeholders as defined within a partnership agreement.  </a:t>
            </a:r>
            <a:endParaRPr lang="en-CA" sz="1400" dirty="0"/>
          </a:p>
          <a:p>
            <a:pPr marL="0" indent="0">
              <a:buNone/>
            </a:pPr>
            <a:endParaRPr lang="en-CA" sz="1400" dirty="0"/>
          </a:p>
          <a:p>
            <a:r>
              <a:rPr lang="en-CA" sz="1400" dirty="0" smtClean="0"/>
              <a:t>Parkinson Canada </a:t>
            </a:r>
            <a:r>
              <a:rPr lang="en-CA" sz="1400" dirty="0"/>
              <a:t>does not </a:t>
            </a:r>
            <a:r>
              <a:rPr lang="en-CA" sz="1400" dirty="0" smtClean="0"/>
              <a:t>enter </a:t>
            </a:r>
            <a:r>
              <a:rPr lang="en-CA" sz="1400" dirty="0"/>
              <a:t>into cause marketing </a:t>
            </a:r>
            <a:r>
              <a:rPr lang="en-CA" sz="1400" dirty="0" smtClean="0"/>
              <a:t>agreements with businesses engaged in: alcohol production or distribution, gambling, fire-arms/munitions, pesticides, smoking, pyramid schemes or pornography. </a:t>
            </a:r>
            <a:br>
              <a:rPr lang="en-CA" sz="1400" dirty="0" smtClean="0"/>
            </a:br>
            <a:endParaRPr lang="en-CA" sz="1400" dirty="0" smtClean="0"/>
          </a:p>
          <a:p>
            <a:r>
              <a:rPr lang="en-CA" sz="1400" dirty="0" smtClean="0"/>
              <a:t>Parkinson Canada </a:t>
            </a:r>
            <a:r>
              <a:rPr lang="en-CA" sz="1400" dirty="0"/>
              <a:t>will </a:t>
            </a:r>
            <a:r>
              <a:rPr lang="en-CA" sz="1400" dirty="0" smtClean="0"/>
              <a:t>not </a:t>
            </a:r>
            <a:r>
              <a:rPr lang="en-CA" sz="1400" dirty="0"/>
              <a:t>engage with corporations </a:t>
            </a:r>
            <a:r>
              <a:rPr lang="en-CA" sz="1400" dirty="0" smtClean="0"/>
              <a:t>that make false and/or </a:t>
            </a:r>
            <a:r>
              <a:rPr lang="en-CA" sz="1400" dirty="0"/>
              <a:t>unsubstantiated claims </a:t>
            </a:r>
            <a:r>
              <a:rPr lang="en-CA" sz="1400" dirty="0" smtClean="0"/>
              <a:t>about </a:t>
            </a:r>
            <a:r>
              <a:rPr lang="en-CA" sz="1400" dirty="0"/>
              <a:t>products or services</a:t>
            </a:r>
            <a:r>
              <a:rPr lang="en-CA" sz="1400" dirty="0" smtClean="0"/>
              <a:t>.</a:t>
            </a:r>
          </a:p>
          <a:p>
            <a:endParaRPr lang="en-CA" sz="1400" dirty="0"/>
          </a:p>
          <a:p>
            <a:r>
              <a:rPr lang="en-CA" sz="1400" dirty="0" smtClean="0"/>
              <a:t>Parkinson Canada will </a:t>
            </a:r>
            <a:r>
              <a:rPr lang="en-CA" sz="1400" dirty="0"/>
              <a:t>not endorse any specific product, service or enterprise. </a:t>
            </a:r>
            <a:br>
              <a:rPr lang="en-CA" sz="1400" dirty="0"/>
            </a:br>
            <a:r>
              <a:rPr lang="en-CA" sz="1400" dirty="0"/>
              <a:t>If there is perceived endorsement, caution will be exercised to protect PSC’s reputation and credibility. This may include, but is not limited </a:t>
            </a:r>
            <a:r>
              <a:rPr lang="en-CA" sz="1400" dirty="0" smtClean="0"/>
              <a:t>to pharmaceuticals, </a:t>
            </a:r>
            <a:r>
              <a:rPr lang="en-CA" sz="1400" dirty="0" err="1" smtClean="0"/>
              <a:t>neutraceuticals</a:t>
            </a:r>
            <a:r>
              <a:rPr lang="en-CA" sz="1400" dirty="0" smtClean="0"/>
              <a:t>, market medical foods, home </a:t>
            </a:r>
            <a:r>
              <a:rPr lang="en-CA" sz="1400" dirty="0"/>
              <a:t>support </a:t>
            </a:r>
            <a:r>
              <a:rPr lang="en-CA" sz="1400" dirty="0" smtClean="0"/>
              <a:t>agencies, private </a:t>
            </a:r>
            <a:r>
              <a:rPr lang="en-CA" sz="1400" dirty="0"/>
              <a:t>care </a:t>
            </a:r>
            <a:r>
              <a:rPr lang="en-CA" sz="1400" dirty="0" smtClean="0"/>
              <a:t>facilities, insurance </a:t>
            </a:r>
            <a:r>
              <a:rPr lang="en-CA" sz="1400" dirty="0"/>
              <a:t>companies; </a:t>
            </a:r>
            <a:r>
              <a:rPr lang="en-CA" sz="1400" dirty="0" smtClean="0"/>
              <a:t>and companies </a:t>
            </a:r>
            <a:r>
              <a:rPr lang="en-CA" sz="1400" dirty="0"/>
              <a:t>that manufacture or sell products and </a:t>
            </a:r>
            <a:r>
              <a:rPr lang="en-CA" sz="1400" dirty="0" smtClean="0"/>
              <a:t>services.</a:t>
            </a:r>
            <a:endParaRPr lang="en-CA" sz="1400" dirty="0"/>
          </a:p>
          <a:p>
            <a:pPr marL="0" indent="0">
              <a:buNone/>
            </a:pPr>
            <a:endParaRPr lang="en-CA" sz="1400" dirty="0"/>
          </a:p>
        </p:txBody>
      </p:sp>
    </p:spTree>
    <p:extLst>
      <p:ext uri="{BB962C8B-B14F-4D97-AF65-F5344CB8AC3E}">
        <p14:creationId xmlns:p14="http://schemas.microsoft.com/office/powerpoint/2010/main" val="2405190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CA" sz="3200" b="1" dirty="0" smtClean="0">
                <a:solidFill>
                  <a:schemeClr val="bg1"/>
                </a:solidFill>
                <a:latin typeface="Arial" panose="020B0604020202020204" pitchFamily="34" charset="0"/>
                <a:cs typeface="Arial" panose="020B0604020202020204" pitchFamily="34" charset="0"/>
              </a:rPr>
              <a:t>PARKINSON’S DISEASE STATISTICS</a:t>
            </a:r>
            <a:endParaRPr lang="en-CA" sz="3200" b="1" dirty="0">
              <a:solidFill>
                <a:schemeClr val="bg1"/>
              </a:solidFill>
              <a:latin typeface="Arial" panose="020B0604020202020204" pitchFamily="34" charset="0"/>
              <a:cs typeface="Arial" panose="020B0604020202020204" pitchFamily="34" charset="0"/>
            </a:endParaRPr>
          </a:p>
        </p:txBody>
      </p:sp>
      <p:sp>
        <p:nvSpPr>
          <p:cNvPr id="8" name="TextBox 7"/>
          <p:cNvSpPr txBox="1"/>
          <p:nvPr/>
        </p:nvSpPr>
        <p:spPr>
          <a:xfrm>
            <a:off x="685800" y="925354"/>
            <a:ext cx="8229600" cy="550920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7 million people worldwide from all ethnic backgrounds have Parkinson’s disease.</a:t>
            </a:r>
          </a:p>
          <a:p>
            <a:pPr marL="285750" indent="-285750">
              <a:buFont typeface="Arial" panose="020B0604020202020204" pitchFamily="34" charset="0"/>
              <a:buChar char="•"/>
            </a:pPr>
            <a:endParaRPr lang="en-CA" sz="1000" dirty="0"/>
          </a:p>
          <a:p>
            <a:pPr marL="285750" indent="-285750">
              <a:buFont typeface="Arial" panose="020B0604020202020204" pitchFamily="34" charset="0"/>
              <a:buChar char="•"/>
            </a:pPr>
            <a:r>
              <a:rPr lang="en-CA" dirty="0" smtClean="0"/>
              <a:t>More </a:t>
            </a:r>
            <a:r>
              <a:rPr lang="en-CA" dirty="0"/>
              <a:t>than 10 people a day </a:t>
            </a:r>
            <a:r>
              <a:rPr lang="en-CA" dirty="0" smtClean="0"/>
              <a:t>are diagnosed in Canada.</a:t>
            </a:r>
          </a:p>
          <a:p>
            <a:pPr marL="285750" indent="-285750">
              <a:buFont typeface="Arial" panose="020B0604020202020204" pitchFamily="34" charset="0"/>
              <a:buChar char="•"/>
            </a:pPr>
            <a:endParaRPr lang="en-CA" sz="1000" dirty="0" smtClean="0"/>
          </a:p>
          <a:p>
            <a:pPr marL="285750" indent="-285750">
              <a:buFont typeface="Arial" panose="020B0604020202020204" pitchFamily="34" charset="0"/>
              <a:buChar char="•"/>
            </a:pPr>
            <a:r>
              <a:rPr lang="en-US" b="1" dirty="0" smtClean="0"/>
              <a:t>Parkinson’s </a:t>
            </a:r>
            <a:r>
              <a:rPr lang="en-US" b="1" dirty="0"/>
              <a:t>disease </a:t>
            </a:r>
            <a:r>
              <a:rPr lang="en-US" b="1" dirty="0" smtClean="0"/>
              <a:t>is no </a:t>
            </a:r>
            <a:r>
              <a:rPr lang="en-US" b="1" dirty="0"/>
              <a:t>longer a disease of the elderly.</a:t>
            </a:r>
            <a:r>
              <a:rPr lang="en-US" dirty="0"/>
              <a:t>  In fact, 5-10% of cases occur in people under the age of 50, with rare reported cases of Parkinson’s disease impacting those in their teens, and many more incidences of Young On-Set Parkinson’s among those in their thirties.  </a:t>
            </a:r>
            <a:endParaRPr lang="en-CA" dirty="0"/>
          </a:p>
          <a:p>
            <a:pPr marL="285750" indent="-285750">
              <a:buFont typeface="Arial" panose="020B0604020202020204" pitchFamily="34" charset="0"/>
              <a:buChar char="•"/>
            </a:pPr>
            <a:endParaRPr lang="en-CA" sz="1000" dirty="0" smtClean="0"/>
          </a:p>
          <a:p>
            <a:pPr marL="285750" indent="-285750">
              <a:buFont typeface="Arial" panose="020B0604020202020204" pitchFamily="34" charset="0"/>
              <a:buChar char="•"/>
            </a:pPr>
            <a:r>
              <a:rPr lang="en-US" dirty="0"/>
              <a:t>Research shows certain occupations associated with an increased risk of Parkinson’s may include:</a:t>
            </a:r>
            <a:endParaRPr lang="en-CA" dirty="0"/>
          </a:p>
          <a:p>
            <a:pPr marL="1200150" lvl="2" indent="-285750">
              <a:buFont typeface="Arial" panose="020B0604020202020204" pitchFamily="34" charset="0"/>
              <a:buChar char="•"/>
            </a:pPr>
            <a:r>
              <a:rPr lang="en-US" dirty="0" smtClean="0"/>
              <a:t>Physicians, teachers and those in the legal professions</a:t>
            </a:r>
            <a:endParaRPr lang="en-CA" dirty="0"/>
          </a:p>
          <a:p>
            <a:pPr marL="1200150" lvl="2" indent="-285750">
              <a:buFont typeface="Arial" panose="020B0604020202020204" pitchFamily="34" charset="0"/>
              <a:buChar char="•"/>
            </a:pPr>
            <a:r>
              <a:rPr lang="en-US" dirty="0" smtClean="0"/>
              <a:t>Farmers </a:t>
            </a:r>
            <a:r>
              <a:rPr lang="en-US" dirty="0"/>
              <a:t>and horticultural workers</a:t>
            </a:r>
            <a:endParaRPr lang="en-CA" dirty="0"/>
          </a:p>
          <a:p>
            <a:pPr marL="1200150" lvl="2" indent="-285750">
              <a:buFont typeface="Arial" panose="020B0604020202020204" pitchFamily="34" charset="0"/>
              <a:buChar char="•"/>
            </a:pPr>
            <a:r>
              <a:rPr lang="en-US" dirty="0" smtClean="0"/>
              <a:t>Professional </a:t>
            </a:r>
            <a:r>
              <a:rPr lang="en-US" dirty="0"/>
              <a:t>sports (hockey, football, boxing – in particular)</a:t>
            </a:r>
            <a:endParaRPr lang="en-CA" dirty="0"/>
          </a:p>
          <a:p>
            <a:pPr marL="1200150" lvl="2" indent="-285750">
              <a:buFont typeface="Arial" panose="020B0604020202020204" pitchFamily="34" charset="0"/>
              <a:buChar char="•"/>
            </a:pPr>
            <a:r>
              <a:rPr lang="en-US" dirty="0"/>
              <a:t>Hairdressers</a:t>
            </a:r>
            <a:endParaRPr lang="en-CA" dirty="0"/>
          </a:p>
          <a:p>
            <a:pPr marL="1200150" lvl="2" indent="-285750">
              <a:buFont typeface="Arial" panose="020B0604020202020204" pitchFamily="34" charset="0"/>
              <a:buChar char="•"/>
            </a:pPr>
            <a:r>
              <a:rPr lang="en-US" dirty="0"/>
              <a:t>Gas station </a:t>
            </a:r>
            <a:r>
              <a:rPr lang="en-US" dirty="0" smtClean="0"/>
              <a:t>workers and aircraft mechanics</a:t>
            </a:r>
            <a:endParaRPr lang="en-CA" dirty="0"/>
          </a:p>
          <a:p>
            <a:pPr marL="1200150" lvl="2" indent="-285750">
              <a:buFont typeface="Arial" panose="020B0604020202020204" pitchFamily="34" charset="0"/>
              <a:buChar char="•"/>
            </a:pPr>
            <a:r>
              <a:rPr lang="en-US" dirty="0" smtClean="0"/>
              <a:t>Welders </a:t>
            </a:r>
            <a:r>
              <a:rPr lang="en-US" dirty="0"/>
              <a:t>and heavy equipment operators</a:t>
            </a:r>
            <a:endParaRPr lang="en-CA" dirty="0"/>
          </a:p>
          <a:p>
            <a:pPr marL="1200150" lvl="2" indent="-285750">
              <a:buFont typeface="Arial" panose="020B0604020202020204" pitchFamily="34" charset="0"/>
              <a:buChar char="•"/>
            </a:pPr>
            <a:r>
              <a:rPr lang="en-US" dirty="0"/>
              <a:t>Carpenters</a:t>
            </a:r>
            <a:endParaRPr lang="en-CA" dirty="0"/>
          </a:p>
          <a:p>
            <a:pPr algn="ctr"/>
            <a:endParaRPr lang="en-CA" sz="1000" b="1" dirty="0" smtClean="0"/>
          </a:p>
          <a:p>
            <a:pPr algn="ctr"/>
            <a:r>
              <a:rPr lang="en-CA" b="1" dirty="0" smtClean="0"/>
              <a:t>By </a:t>
            </a:r>
            <a:r>
              <a:rPr lang="en-CA" b="1" dirty="0"/>
              <a:t>2031, the number of Canadians diagnosed with Parkinson’s disease </a:t>
            </a:r>
            <a:r>
              <a:rPr lang="en-CA" b="1" dirty="0" smtClean="0"/>
              <a:t>will </a:t>
            </a:r>
            <a:r>
              <a:rPr lang="en-CA" b="1" dirty="0"/>
              <a:t>double.</a:t>
            </a:r>
            <a:r>
              <a:rPr lang="en-CA" b="1" strike="sngStrike" dirty="0"/>
              <a:t> </a:t>
            </a:r>
            <a:endParaRPr lang="en-CA" dirty="0"/>
          </a:p>
          <a:p>
            <a:pPr algn="just"/>
            <a:endParaRPr lang="en-CA" sz="2400" dirty="0">
              <a:solidFill>
                <a:prstClr val="black"/>
              </a:solidFill>
              <a:ea typeface="Calibri"/>
              <a:cs typeface="Times New Roman"/>
            </a:endParaRPr>
          </a:p>
        </p:txBody>
      </p:sp>
    </p:spTree>
    <p:extLst>
      <p:ext uri="{BB962C8B-B14F-4D97-AF65-F5344CB8AC3E}">
        <p14:creationId xmlns:p14="http://schemas.microsoft.com/office/powerpoint/2010/main" val="728159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9719</TotalTime>
  <Words>1162</Words>
  <Application>Microsoft Office PowerPoint</Application>
  <PresentationFormat>On-screen Show (4:3)</PresentationFormat>
  <Paragraphs>145</Paragraphs>
  <Slides>13</Slides>
  <Notes>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Custom Design</vt:lpstr>
      <vt:lpstr>Cause Marketing Relationships</vt:lpstr>
      <vt:lpstr>PowerPoint Presentation</vt:lpstr>
      <vt:lpstr>THE AFFECTS OF PARKINSON’S DISEASE</vt:lpstr>
      <vt:lpstr>RISK FACTORS</vt:lpstr>
      <vt:lpstr>PARKINSON’S DISEASE IN CANADA</vt:lpstr>
      <vt:lpstr>PARKINSON CANADA</vt:lpstr>
      <vt:lpstr>OUR PURPOSE</vt:lpstr>
      <vt:lpstr>GUIDELINES</vt:lpstr>
      <vt:lpstr>PARKINSON’S DISEASE STATISTICS</vt:lpstr>
      <vt:lpstr>DEMOGRAPHICS</vt:lpstr>
      <vt:lpstr>BESPOKE RECOGNITION OPPORTUNITIES</vt:lpstr>
      <vt:lpstr>IMAGINE CANADA ACCREDITATION</vt:lpstr>
      <vt:lpstr>FOR MORE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Page</dc:title>
  <dc:creator>Alex Petef</dc:creator>
  <cp:lastModifiedBy>Mehul Chandaria</cp:lastModifiedBy>
  <cp:revision>51</cp:revision>
  <cp:lastPrinted>2016-01-29T20:13:30Z</cp:lastPrinted>
  <dcterms:created xsi:type="dcterms:W3CDTF">2006-08-16T00:00:00Z</dcterms:created>
  <dcterms:modified xsi:type="dcterms:W3CDTF">2016-04-11T19:36:30Z</dcterms:modified>
</cp:coreProperties>
</file>